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80" r:id="rId4"/>
    <p:sldId id="257" r:id="rId5"/>
    <p:sldId id="258" r:id="rId6"/>
    <p:sldId id="268" r:id="rId7"/>
    <p:sldId id="271" r:id="rId8"/>
    <p:sldId id="269" r:id="rId9"/>
    <p:sldId id="270" r:id="rId10"/>
    <p:sldId id="272" r:id="rId11"/>
    <p:sldId id="281" r:id="rId12"/>
    <p:sldId id="278" r:id="rId13"/>
    <p:sldId id="273" r:id="rId14"/>
    <p:sldId id="288" r:id="rId15"/>
    <p:sldId id="289" r:id="rId16"/>
    <p:sldId id="290" r:id="rId17"/>
    <p:sldId id="291" r:id="rId18"/>
    <p:sldId id="292" r:id="rId19"/>
    <p:sldId id="274" r:id="rId20"/>
    <p:sldId id="275" r:id="rId21"/>
    <p:sldId id="286" r:id="rId22"/>
    <p:sldId id="284" r:id="rId23"/>
    <p:sldId id="285" r:id="rId24"/>
    <p:sldId id="283" r:id="rId25"/>
    <p:sldId id="259" r:id="rId26"/>
    <p:sldId id="260" r:id="rId27"/>
    <p:sldId id="277" r:id="rId28"/>
    <p:sldId id="261" r:id="rId29"/>
    <p:sldId id="262" r:id="rId30"/>
    <p:sldId id="263" r:id="rId31"/>
    <p:sldId id="264" r:id="rId32"/>
    <p:sldId id="266" r:id="rId33"/>
    <p:sldId id="26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C5D08B-E49E-46C0-B983-0696882E6653}"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1544579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C5D08B-E49E-46C0-B983-0696882E6653}"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2656973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C5D08B-E49E-46C0-B983-0696882E6653}"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427956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C5D08B-E49E-46C0-B983-0696882E6653}"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2785423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FC5D08B-E49E-46C0-B983-0696882E6653}" type="datetimeFigureOut">
              <a:rPr lang="en-US" smtClean="0"/>
              <a:t>3/3/2020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2750757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C5D08B-E49E-46C0-B983-0696882E6653}" type="datetimeFigureOut">
              <a:rPr lang="en-US" smtClean="0"/>
              <a:t>3/3/2020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1742995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C5D08B-E49E-46C0-B983-0696882E6653}" type="datetimeFigureOut">
              <a:rPr lang="en-US" smtClean="0"/>
              <a:t>3/3/2020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215213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C5D08B-E49E-46C0-B983-0696882E6653}" type="datetimeFigureOut">
              <a:rPr lang="en-US" smtClean="0"/>
              <a:t>3/3/2020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1659288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C5D08B-E49E-46C0-B983-0696882E6653}" type="datetimeFigureOut">
              <a:rPr lang="en-US" smtClean="0"/>
              <a:t>3/3/2020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1737312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C5D08B-E49E-46C0-B983-0696882E6653}" type="datetimeFigureOut">
              <a:rPr lang="en-US" smtClean="0"/>
              <a:t>3/3/2020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138653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C5D08B-E49E-46C0-B983-0696882E6653}" type="datetimeFigureOut">
              <a:rPr lang="en-US" smtClean="0"/>
              <a:t>3/3/2020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BE4D71-A52B-4749-92E3-9A2CB3481860}" type="slidenum">
              <a:rPr lang="en-US" smtClean="0"/>
              <a:t>‹#›</a:t>
            </a:fld>
            <a:endParaRPr lang="en-US"/>
          </a:p>
        </p:txBody>
      </p:sp>
    </p:spTree>
    <p:extLst>
      <p:ext uri="{BB962C8B-B14F-4D97-AF65-F5344CB8AC3E}">
        <p14:creationId xmlns:p14="http://schemas.microsoft.com/office/powerpoint/2010/main" val="3727681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C5D08B-E49E-46C0-B983-0696882E6653}" type="datetimeFigureOut">
              <a:rPr lang="en-US" smtClean="0"/>
              <a:t>3/3/2020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E4D71-A52B-4749-92E3-9A2CB3481860}" type="slidenum">
              <a:rPr lang="en-US" smtClean="0"/>
              <a:t>‹#›</a:t>
            </a:fld>
            <a:endParaRPr lang="en-US"/>
          </a:p>
        </p:txBody>
      </p:sp>
    </p:spTree>
    <p:extLst>
      <p:ext uri="{BB962C8B-B14F-4D97-AF65-F5344CB8AC3E}">
        <p14:creationId xmlns:p14="http://schemas.microsoft.com/office/powerpoint/2010/main" val="3556657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91098" y="4009254"/>
            <a:ext cx="9144000" cy="2387600"/>
          </a:xfrm>
        </p:spPr>
        <p:txBody>
          <a:bodyPr/>
          <a:lstStyle/>
          <a:p>
            <a:r>
              <a:rPr lang="en-US" dirty="0" smtClean="0"/>
              <a:t>US ELECTION CANDIDATE PREDICT &amp; ANALYSIS</a:t>
            </a:r>
            <a:endParaRPr lang="en-US" dirty="0"/>
          </a:p>
        </p:txBody>
      </p:sp>
      <p:pic>
        <p:nvPicPr>
          <p:cNvPr id="1028" name="Picture 4" descr="https://www.leap2040.eu/wp-content/uploads/2016/10/usa-elections-620x3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80" y="366713"/>
            <a:ext cx="5905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33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Persentase</a:t>
            </a:r>
            <a:r>
              <a:rPr lang="en-US" dirty="0" smtClean="0"/>
              <a:t> vote Democrat vs Republican</a:t>
            </a:r>
            <a:endParaRPr lang="en-US" dirty="0"/>
          </a:p>
        </p:txBody>
      </p:sp>
      <p:pic>
        <p:nvPicPr>
          <p:cNvPr id="4" name="Content Placeholder 3"/>
          <p:cNvPicPr>
            <a:picLocks noGrp="1" noChangeAspect="1"/>
          </p:cNvPicPr>
          <p:nvPr>
            <p:ph idx="1"/>
          </p:nvPr>
        </p:nvPicPr>
        <p:blipFill>
          <a:blip r:embed="rId2"/>
          <a:stretch>
            <a:fillRect/>
          </a:stretch>
        </p:blipFill>
        <p:spPr>
          <a:xfrm>
            <a:off x="1222215" y="1905788"/>
            <a:ext cx="4094368" cy="4551718"/>
          </a:xfrm>
          <a:prstGeom prst="rect">
            <a:avLst/>
          </a:prstGeom>
        </p:spPr>
      </p:pic>
      <p:pic>
        <p:nvPicPr>
          <p:cNvPr id="3" name="Picture 2"/>
          <p:cNvPicPr>
            <a:picLocks noChangeAspect="1"/>
          </p:cNvPicPr>
          <p:nvPr/>
        </p:nvPicPr>
        <p:blipFill>
          <a:blip r:embed="rId3"/>
          <a:stretch>
            <a:fillRect/>
          </a:stretch>
        </p:blipFill>
        <p:spPr>
          <a:xfrm>
            <a:off x="6241029" y="1905788"/>
            <a:ext cx="3258005" cy="1086002"/>
          </a:xfrm>
          <a:prstGeom prst="rect">
            <a:avLst/>
          </a:prstGeom>
        </p:spPr>
      </p:pic>
      <p:pic>
        <p:nvPicPr>
          <p:cNvPr id="5" name="Picture 4"/>
          <p:cNvPicPr>
            <a:picLocks noChangeAspect="1"/>
          </p:cNvPicPr>
          <p:nvPr/>
        </p:nvPicPr>
        <p:blipFill>
          <a:blip r:embed="rId4"/>
          <a:stretch>
            <a:fillRect/>
          </a:stretch>
        </p:blipFill>
        <p:spPr>
          <a:xfrm>
            <a:off x="6241029" y="3099538"/>
            <a:ext cx="3848637" cy="1638529"/>
          </a:xfrm>
          <a:prstGeom prst="rect">
            <a:avLst/>
          </a:prstGeom>
        </p:spPr>
      </p:pic>
      <p:pic>
        <p:nvPicPr>
          <p:cNvPr id="6" name="Picture 5"/>
          <p:cNvPicPr>
            <a:picLocks noChangeAspect="1"/>
          </p:cNvPicPr>
          <p:nvPr/>
        </p:nvPicPr>
        <p:blipFill>
          <a:blip r:embed="rId5"/>
          <a:stretch>
            <a:fillRect/>
          </a:stretch>
        </p:blipFill>
        <p:spPr>
          <a:xfrm>
            <a:off x="6241029" y="4738067"/>
            <a:ext cx="3686689" cy="1552792"/>
          </a:xfrm>
          <a:prstGeom prst="rect">
            <a:avLst/>
          </a:prstGeom>
        </p:spPr>
      </p:pic>
    </p:spTree>
    <p:extLst>
      <p:ext uri="{BB962C8B-B14F-4D97-AF65-F5344CB8AC3E}">
        <p14:creationId xmlns:p14="http://schemas.microsoft.com/office/powerpoint/2010/main" val="2152002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normAutofit fontScale="90000"/>
          </a:bodyPr>
          <a:lstStyle/>
          <a:p>
            <a:r>
              <a:rPr lang="en-US" dirty="0" err="1"/>
              <a:t>K</a:t>
            </a:r>
            <a:r>
              <a:rPr lang="en-US" dirty="0" err="1" smtClean="0"/>
              <a:t>andidat</a:t>
            </a:r>
            <a:r>
              <a:rPr lang="en-US" dirty="0" smtClean="0"/>
              <a:t> </a:t>
            </a:r>
            <a:r>
              <a:rPr lang="en-US" dirty="0" err="1" smtClean="0"/>
              <a:t>dengan</a:t>
            </a:r>
            <a:r>
              <a:rPr lang="en-US" dirty="0" smtClean="0"/>
              <a:t> voting </a:t>
            </a:r>
            <a:r>
              <a:rPr lang="en-US" dirty="0" err="1" smtClean="0"/>
              <a:t>terbesar</a:t>
            </a:r>
            <a:r>
              <a:rPr lang="en-US" dirty="0" smtClean="0"/>
              <a:t> </a:t>
            </a:r>
            <a:r>
              <a:rPr lang="en-US" dirty="0" err="1" smtClean="0"/>
              <a:t>dari</a:t>
            </a:r>
            <a:r>
              <a:rPr lang="en-US" dirty="0" smtClean="0"/>
              <a:t> </a:t>
            </a:r>
            <a:r>
              <a:rPr lang="en-US" dirty="0" err="1" smtClean="0"/>
              <a:t>masing-masing</a:t>
            </a:r>
            <a:r>
              <a:rPr lang="en-US" dirty="0"/>
              <a:t> </a:t>
            </a:r>
            <a:r>
              <a:rPr lang="en-US" dirty="0" err="1" smtClean="0"/>
              <a:t>Partai</a:t>
            </a:r>
            <a:endParaRPr lang="en-US" dirty="0"/>
          </a:p>
        </p:txBody>
      </p:sp>
      <p:pic>
        <p:nvPicPr>
          <p:cNvPr id="4" name="Content Placeholder 3"/>
          <p:cNvPicPr>
            <a:picLocks noGrp="1" noChangeAspect="1"/>
          </p:cNvPicPr>
          <p:nvPr>
            <p:ph idx="1"/>
          </p:nvPr>
        </p:nvPicPr>
        <p:blipFill>
          <a:blip r:embed="rId2"/>
          <a:stretch>
            <a:fillRect/>
          </a:stretch>
        </p:blipFill>
        <p:spPr>
          <a:xfrm>
            <a:off x="1609041" y="1825625"/>
            <a:ext cx="3289530" cy="4351338"/>
          </a:xfrm>
          <a:prstGeom prst="rect">
            <a:avLst/>
          </a:prstGeom>
        </p:spPr>
      </p:pic>
      <p:pic>
        <p:nvPicPr>
          <p:cNvPr id="5" name="Picture 4"/>
          <p:cNvPicPr>
            <a:picLocks noChangeAspect="1"/>
          </p:cNvPicPr>
          <p:nvPr/>
        </p:nvPicPr>
        <p:blipFill>
          <a:blip r:embed="rId3"/>
          <a:stretch>
            <a:fillRect/>
          </a:stretch>
        </p:blipFill>
        <p:spPr>
          <a:xfrm>
            <a:off x="6376853" y="1825626"/>
            <a:ext cx="2935135" cy="4351338"/>
          </a:xfrm>
          <a:prstGeom prst="rect">
            <a:avLst/>
          </a:prstGeom>
        </p:spPr>
      </p:pic>
    </p:spTree>
    <p:extLst>
      <p:ext uri="{BB962C8B-B14F-4D97-AF65-F5344CB8AC3E}">
        <p14:creationId xmlns:p14="http://schemas.microsoft.com/office/powerpoint/2010/main" val="240788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DataSet</a:t>
            </a:r>
            <a:endParaRPr lang="en-US" dirty="0"/>
          </a:p>
        </p:txBody>
      </p:sp>
      <p:sp>
        <p:nvSpPr>
          <p:cNvPr id="6" name="TextBox 5"/>
          <p:cNvSpPr txBox="1"/>
          <p:nvPr/>
        </p:nvSpPr>
        <p:spPr>
          <a:xfrm>
            <a:off x="7748451" y="1920505"/>
            <a:ext cx="3605349"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21 Features demographics dataset</a:t>
            </a:r>
          </a:p>
          <a:p>
            <a:pPr marL="285750" indent="-285750">
              <a:buFont typeface="Arial" panose="020B0604020202020204" pitchFamily="34" charset="0"/>
              <a:buChar char="•"/>
            </a:pPr>
            <a:r>
              <a:rPr lang="en-US" dirty="0" smtClean="0"/>
              <a:t>8 Features primary dataset</a:t>
            </a:r>
            <a:endParaRPr lang="en-US" dirty="0"/>
          </a:p>
        </p:txBody>
      </p:sp>
      <p:pic>
        <p:nvPicPr>
          <p:cNvPr id="7" name="Picture 6"/>
          <p:cNvPicPr>
            <a:picLocks noChangeAspect="1"/>
          </p:cNvPicPr>
          <p:nvPr/>
        </p:nvPicPr>
        <p:blipFill>
          <a:blip r:embed="rId2"/>
          <a:stretch>
            <a:fillRect/>
          </a:stretch>
        </p:blipFill>
        <p:spPr>
          <a:xfrm>
            <a:off x="2662039" y="1920505"/>
            <a:ext cx="1495634" cy="1428949"/>
          </a:xfrm>
          <a:prstGeom prst="rect">
            <a:avLst/>
          </a:prstGeom>
        </p:spPr>
      </p:pic>
      <p:pic>
        <p:nvPicPr>
          <p:cNvPr id="10" name="Picture 9"/>
          <p:cNvPicPr>
            <a:picLocks noChangeAspect="1"/>
          </p:cNvPicPr>
          <p:nvPr/>
        </p:nvPicPr>
        <p:blipFill>
          <a:blip r:embed="rId3"/>
          <a:stretch>
            <a:fillRect/>
          </a:stretch>
        </p:blipFill>
        <p:spPr>
          <a:xfrm>
            <a:off x="838200" y="1920505"/>
            <a:ext cx="1657581" cy="3448531"/>
          </a:xfrm>
          <a:prstGeom prst="rect">
            <a:avLst/>
          </a:prstGeom>
        </p:spPr>
      </p:pic>
      <p:pic>
        <p:nvPicPr>
          <p:cNvPr id="11" name="Picture 10"/>
          <p:cNvPicPr>
            <a:picLocks noChangeAspect="1"/>
          </p:cNvPicPr>
          <p:nvPr/>
        </p:nvPicPr>
        <p:blipFill>
          <a:blip r:embed="rId4"/>
          <a:stretch>
            <a:fillRect/>
          </a:stretch>
        </p:blipFill>
        <p:spPr>
          <a:xfrm>
            <a:off x="2662039" y="4250791"/>
            <a:ext cx="7935432" cy="933580"/>
          </a:xfrm>
          <a:prstGeom prst="rect">
            <a:avLst/>
          </a:prstGeom>
        </p:spPr>
      </p:pic>
      <p:sp>
        <p:nvSpPr>
          <p:cNvPr id="12" name="TextBox 11"/>
          <p:cNvSpPr txBox="1"/>
          <p:nvPr/>
        </p:nvSpPr>
        <p:spPr>
          <a:xfrm>
            <a:off x="2662039" y="3775166"/>
            <a:ext cx="3307687" cy="369332"/>
          </a:xfrm>
          <a:prstGeom prst="rect">
            <a:avLst/>
          </a:prstGeom>
          <a:noFill/>
        </p:spPr>
        <p:txBody>
          <a:bodyPr wrap="square" rtlCol="0">
            <a:spAutoFit/>
          </a:bodyPr>
          <a:lstStyle/>
          <a:p>
            <a:r>
              <a:rPr lang="en-US" dirty="0" smtClean="0"/>
              <a:t>Demographics Dictionary</a:t>
            </a:r>
            <a:endParaRPr lang="en-US" dirty="0"/>
          </a:p>
        </p:txBody>
      </p:sp>
    </p:spTree>
    <p:extLst>
      <p:ext uri="{BB962C8B-B14F-4D97-AF65-F5344CB8AC3E}">
        <p14:creationId xmlns:p14="http://schemas.microsoft.com/office/powerpoint/2010/main" val="236422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19538"/>
          </a:xfrm>
        </p:spPr>
        <p:txBody>
          <a:bodyPr>
            <a:noAutofit/>
          </a:bodyPr>
          <a:lstStyle/>
          <a:p>
            <a:r>
              <a:rPr lang="en-US" sz="3200" dirty="0" smtClean="0"/>
              <a:t>Hillary Clinton</a:t>
            </a:r>
            <a:br>
              <a:rPr lang="en-US" sz="3200" dirty="0" smtClean="0"/>
            </a:br>
            <a:r>
              <a:rPr lang="en-US" sz="3200" dirty="0" smtClean="0"/>
              <a:t>percentage of White and Unemployment</a:t>
            </a:r>
            <a:endParaRPr lang="en-US" sz="3200" dirty="0"/>
          </a:p>
        </p:txBody>
      </p:sp>
      <p:pic>
        <p:nvPicPr>
          <p:cNvPr id="4" name="Content Placeholder 3"/>
          <p:cNvPicPr>
            <a:picLocks noGrp="1" noChangeAspect="1"/>
          </p:cNvPicPr>
          <p:nvPr>
            <p:ph idx="1"/>
          </p:nvPr>
        </p:nvPicPr>
        <p:blipFill>
          <a:blip r:embed="rId2"/>
          <a:stretch>
            <a:fillRect/>
          </a:stretch>
        </p:blipFill>
        <p:spPr>
          <a:xfrm>
            <a:off x="370219" y="1838688"/>
            <a:ext cx="8630089" cy="4351338"/>
          </a:xfrm>
          <a:prstGeom prst="rect">
            <a:avLst/>
          </a:prstGeom>
        </p:spPr>
      </p:pic>
      <p:sp>
        <p:nvSpPr>
          <p:cNvPr id="3" name="TextBox 2"/>
          <p:cNvSpPr txBox="1"/>
          <p:nvPr/>
        </p:nvSpPr>
        <p:spPr>
          <a:xfrm>
            <a:off x="9000308" y="2220686"/>
            <a:ext cx="2847703" cy="1754326"/>
          </a:xfrm>
          <a:prstGeom prst="rect">
            <a:avLst/>
          </a:prstGeom>
          <a:noFill/>
        </p:spPr>
        <p:txBody>
          <a:bodyPr wrap="square" rtlCol="0">
            <a:spAutoFit/>
          </a:bodyPr>
          <a:lstStyle/>
          <a:p>
            <a:r>
              <a:rPr lang="en-US" dirty="0" smtClean="0"/>
              <a:t>Dari </a:t>
            </a:r>
            <a:r>
              <a:rPr lang="en-US" dirty="0" err="1" smtClean="0"/>
              <a:t>persebaran</a:t>
            </a:r>
            <a:r>
              <a:rPr lang="en-US" dirty="0" smtClean="0"/>
              <a:t> data </a:t>
            </a:r>
            <a:r>
              <a:rPr lang="en-US" dirty="0" err="1" smtClean="0"/>
              <a:t>tersebut</a:t>
            </a:r>
            <a:r>
              <a:rPr lang="en-US" dirty="0" smtClean="0"/>
              <a:t> </a:t>
            </a:r>
            <a:r>
              <a:rPr lang="en-US" dirty="0" err="1" smtClean="0"/>
              <a:t>pemilih</a:t>
            </a:r>
            <a:r>
              <a:rPr lang="en-US" dirty="0" smtClean="0"/>
              <a:t> Hillary </a:t>
            </a:r>
            <a:r>
              <a:rPr lang="en-US" dirty="0" err="1" smtClean="0"/>
              <a:t>adalah</a:t>
            </a:r>
            <a:r>
              <a:rPr lang="en-US" dirty="0" smtClean="0"/>
              <a:t> </a:t>
            </a:r>
            <a:r>
              <a:rPr lang="en-US" dirty="0" err="1" smtClean="0"/>
              <a:t>mayoritas</a:t>
            </a:r>
            <a:r>
              <a:rPr lang="en-US" dirty="0" smtClean="0"/>
              <a:t> </a:t>
            </a:r>
            <a:r>
              <a:rPr lang="en-US" dirty="0" err="1" smtClean="0"/>
              <a:t>kulit</a:t>
            </a:r>
            <a:r>
              <a:rPr lang="en-US" dirty="0" smtClean="0"/>
              <a:t> </a:t>
            </a:r>
            <a:r>
              <a:rPr lang="en-US" dirty="0" err="1" smtClean="0"/>
              <a:t>putih</a:t>
            </a:r>
            <a:r>
              <a:rPr lang="en-US" dirty="0" smtClean="0"/>
              <a:t> </a:t>
            </a:r>
            <a:r>
              <a:rPr lang="en-US" dirty="0" err="1" smtClean="0"/>
              <a:t>diangka</a:t>
            </a:r>
            <a:r>
              <a:rPr lang="en-US" dirty="0" smtClean="0"/>
              <a:t> </a:t>
            </a:r>
            <a:r>
              <a:rPr lang="en-US" dirty="0" err="1" smtClean="0"/>
              <a:t>diatas</a:t>
            </a:r>
            <a:r>
              <a:rPr lang="en-US" dirty="0" smtClean="0"/>
              <a:t> 60 </a:t>
            </a:r>
            <a:r>
              <a:rPr lang="en-US" dirty="0" err="1" smtClean="0"/>
              <a:t>persen</a:t>
            </a:r>
            <a:r>
              <a:rPr lang="en-US" dirty="0" smtClean="0"/>
              <a:t> </a:t>
            </a:r>
            <a:r>
              <a:rPr lang="en-US" dirty="0" err="1" smtClean="0"/>
              <a:t>dan</a:t>
            </a:r>
            <a:r>
              <a:rPr lang="en-US" dirty="0" smtClean="0"/>
              <a:t> </a:t>
            </a:r>
            <a:r>
              <a:rPr lang="en-US" dirty="0" err="1" smtClean="0"/>
              <a:t>tingkat</a:t>
            </a:r>
            <a:r>
              <a:rPr lang="en-US" dirty="0" smtClean="0"/>
              <a:t> </a:t>
            </a:r>
            <a:r>
              <a:rPr lang="en-US" dirty="0" err="1" smtClean="0"/>
              <a:t>pengangguran</a:t>
            </a:r>
            <a:r>
              <a:rPr lang="en-US" dirty="0" smtClean="0"/>
              <a:t> </a:t>
            </a:r>
            <a:r>
              <a:rPr lang="en-US" dirty="0" err="1" smtClean="0"/>
              <a:t>dibawah</a:t>
            </a:r>
            <a:r>
              <a:rPr lang="en-US" dirty="0" smtClean="0"/>
              <a:t> 0.5 </a:t>
            </a:r>
            <a:r>
              <a:rPr lang="en-US" dirty="0" err="1" smtClean="0"/>
              <a:t>juta</a:t>
            </a:r>
            <a:r>
              <a:rPr lang="en-US" dirty="0" smtClean="0"/>
              <a:t> </a:t>
            </a:r>
            <a:r>
              <a:rPr lang="en-US" dirty="0" err="1" smtClean="0"/>
              <a:t>jiwa</a:t>
            </a:r>
            <a:endParaRPr lang="en-US" dirty="0" smtClean="0"/>
          </a:p>
        </p:txBody>
      </p:sp>
    </p:spTree>
    <p:extLst>
      <p:ext uri="{BB962C8B-B14F-4D97-AF65-F5344CB8AC3E}">
        <p14:creationId xmlns:p14="http://schemas.microsoft.com/office/powerpoint/2010/main" val="2651260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658"/>
          </a:xfrm>
        </p:spPr>
        <p:txBody>
          <a:bodyPr>
            <a:normAutofit fontScale="90000"/>
          </a:bodyPr>
          <a:lstStyle/>
          <a:p>
            <a:r>
              <a:rPr lang="en-US" dirty="0" smtClean="0"/>
              <a:t>Hillary Clinton</a:t>
            </a:r>
            <a:br>
              <a:rPr lang="en-US" dirty="0" smtClean="0"/>
            </a:br>
            <a:r>
              <a:rPr lang="en-US" sz="3600" dirty="0" smtClean="0"/>
              <a:t>White vs Female</a:t>
            </a:r>
            <a:endParaRPr lang="en-US" dirty="0"/>
          </a:p>
        </p:txBody>
      </p:sp>
      <p:pic>
        <p:nvPicPr>
          <p:cNvPr id="4" name="Content Placeholder 3"/>
          <p:cNvPicPr>
            <a:picLocks noGrp="1" noChangeAspect="1"/>
          </p:cNvPicPr>
          <p:nvPr>
            <p:ph idx="1"/>
          </p:nvPr>
        </p:nvPicPr>
        <p:blipFill>
          <a:blip r:embed="rId2"/>
          <a:stretch>
            <a:fillRect/>
          </a:stretch>
        </p:blipFill>
        <p:spPr>
          <a:xfrm>
            <a:off x="430250" y="1690688"/>
            <a:ext cx="8152047" cy="4351338"/>
          </a:xfrm>
          <a:prstGeom prst="rect">
            <a:avLst/>
          </a:prstGeom>
        </p:spPr>
      </p:pic>
      <p:sp>
        <p:nvSpPr>
          <p:cNvPr id="5" name="TextBox 4"/>
          <p:cNvSpPr txBox="1"/>
          <p:nvPr/>
        </p:nvSpPr>
        <p:spPr>
          <a:xfrm>
            <a:off x="8778240" y="2063931"/>
            <a:ext cx="2847703" cy="1200329"/>
          </a:xfrm>
          <a:prstGeom prst="rect">
            <a:avLst/>
          </a:prstGeom>
          <a:noFill/>
        </p:spPr>
        <p:txBody>
          <a:bodyPr wrap="square" rtlCol="0">
            <a:spAutoFit/>
          </a:bodyPr>
          <a:lstStyle/>
          <a:p>
            <a:r>
              <a:rPr lang="en-US" dirty="0" err="1" smtClean="0"/>
              <a:t>Pada</a:t>
            </a:r>
            <a:r>
              <a:rPr lang="en-US" dirty="0" smtClean="0"/>
              <a:t> </a:t>
            </a:r>
            <a:r>
              <a:rPr lang="en-US" dirty="0" err="1" smtClean="0"/>
              <a:t>segmen</a:t>
            </a:r>
            <a:r>
              <a:rPr lang="en-US" dirty="0" smtClean="0"/>
              <a:t> </a:t>
            </a:r>
            <a:r>
              <a:rPr lang="en-US" dirty="0" err="1" smtClean="0"/>
              <a:t>wanita</a:t>
            </a:r>
            <a:r>
              <a:rPr lang="en-US" dirty="0" smtClean="0"/>
              <a:t> </a:t>
            </a:r>
            <a:r>
              <a:rPr lang="en-US" dirty="0" err="1" smtClean="0"/>
              <a:t>dan</a:t>
            </a:r>
            <a:r>
              <a:rPr lang="en-US" dirty="0" smtClean="0"/>
              <a:t> </a:t>
            </a:r>
            <a:r>
              <a:rPr lang="en-US" dirty="0" err="1" smtClean="0"/>
              <a:t>kulit</a:t>
            </a:r>
            <a:r>
              <a:rPr lang="en-US" dirty="0" smtClean="0"/>
              <a:t> </a:t>
            </a:r>
            <a:r>
              <a:rPr lang="en-US" dirty="0" err="1" smtClean="0"/>
              <a:t>putih</a:t>
            </a:r>
            <a:r>
              <a:rPr lang="en-US" dirty="0" smtClean="0"/>
              <a:t>, </a:t>
            </a:r>
            <a:r>
              <a:rPr lang="en-US" dirty="0" err="1" smtClean="0"/>
              <a:t>sekitar</a:t>
            </a:r>
            <a:r>
              <a:rPr lang="en-US" dirty="0" smtClean="0"/>
              <a:t> 50% </a:t>
            </a:r>
            <a:r>
              <a:rPr lang="en-US" dirty="0" err="1" smtClean="0"/>
              <a:t>wanita</a:t>
            </a:r>
            <a:r>
              <a:rPr lang="en-US" dirty="0" smtClean="0"/>
              <a:t> </a:t>
            </a:r>
            <a:r>
              <a:rPr lang="en-US" dirty="0" err="1" smtClean="0"/>
              <a:t>berkulit</a:t>
            </a:r>
            <a:r>
              <a:rPr lang="en-US" dirty="0" smtClean="0"/>
              <a:t> </a:t>
            </a:r>
            <a:r>
              <a:rPr lang="en-US" dirty="0" err="1" smtClean="0"/>
              <a:t>putih</a:t>
            </a:r>
            <a:r>
              <a:rPr lang="en-US" dirty="0" smtClean="0"/>
              <a:t> </a:t>
            </a:r>
            <a:r>
              <a:rPr lang="en-US" dirty="0" err="1" smtClean="0"/>
              <a:t>memilih</a:t>
            </a:r>
            <a:r>
              <a:rPr lang="en-US" dirty="0" smtClean="0"/>
              <a:t> Hillary.</a:t>
            </a:r>
            <a:endParaRPr lang="en-US" dirty="0"/>
          </a:p>
        </p:txBody>
      </p:sp>
    </p:spTree>
    <p:extLst>
      <p:ext uri="{BB962C8B-B14F-4D97-AF65-F5344CB8AC3E}">
        <p14:creationId xmlns:p14="http://schemas.microsoft.com/office/powerpoint/2010/main" val="173010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2601"/>
          </a:xfrm>
        </p:spPr>
        <p:txBody>
          <a:bodyPr>
            <a:normAutofit fontScale="90000"/>
          </a:bodyPr>
          <a:lstStyle/>
          <a:p>
            <a:r>
              <a:rPr lang="en-US" dirty="0" smtClean="0"/>
              <a:t>Hillary Clinton</a:t>
            </a:r>
            <a:br>
              <a:rPr lang="en-US" dirty="0" smtClean="0"/>
            </a:br>
            <a:r>
              <a:rPr lang="en-US" sz="3600" dirty="0" smtClean="0"/>
              <a:t>Bachelors and Income based State</a:t>
            </a:r>
            <a:endParaRPr lang="en-US" dirty="0"/>
          </a:p>
        </p:txBody>
      </p:sp>
      <p:pic>
        <p:nvPicPr>
          <p:cNvPr id="4" name="Picture 3"/>
          <p:cNvPicPr>
            <a:picLocks noChangeAspect="1"/>
          </p:cNvPicPr>
          <p:nvPr/>
        </p:nvPicPr>
        <p:blipFill>
          <a:blip r:embed="rId2"/>
          <a:stretch>
            <a:fillRect/>
          </a:stretch>
        </p:blipFill>
        <p:spPr>
          <a:xfrm>
            <a:off x="593589" y="2013416"/>
            <a:ext cx="8639220" cy="4152253"/>
          </a:xfrm>
          <a:prstGeom prst="rect">
            <a:avLst/>
          </a:prstGeom>
        </p:spPr>
      </p:pic>
      <p:sp>
        <p:nvSpPr>
          <p:cNvPr id="6" name="TextBox 5"/>
          <p:cNvSpPr txBox="1"/>
          <p:nvPr/>
        </p:nvSpPr>
        <p:spPr>
          <a:xfrm>
            <a:off x="9232809" y="2286000"/>
            <a:ext cx="2471511" cy="2585323"/>
          </a:xfrm>
          <a:prstGeom prst="rect">
            <a:avLst/>
          </a:prstGeom>
          <a:noFill/>
        </p:spPr>
        <p:txBody>
          <a:bodyPr wrap="square" rtlCol="0">
            <a:spAutoFit/>
          </a:bodyPr>
          <a:lstStyle/>
          <a:p>
            <a:r>
              <a:rPr lang="en-US" dirty="0" err="1" smtClean="0"/>
              <a:t>Kelompok</a:t>
            </a:r>
            <a:r>
              <a:rPr lang="en-US" dirty="0" smtClean="0"/>
              <a:t> Middle Class </a:t>
            </a:r>
            <a:r>
              <a:rPr lang="en-US" dirty="0" err="1" smtClean="0"/>
              <a:t>dan</a:t>
            </a:r>
            <a:r>
              <a:rPr lang="en-US" dirty="0" smtClean="0"/>
              <a:t> </a:t>
            </a:r>
            <a:r>
              <a:rPr lang="en-US" dirty="0" err="1" smtClean="0"/>
              <a:t>perguruan</a:t>
            </a:r>
            <a:r>
              <a:rPr lang="en-US" dirty="0" smtClean="0"/>
              <a:t> </a:t>
            </a:r>
            <a:r>
              <a:rPr lang="en-US" dirty="0" err="1" smtClean="0"/>
              <a:t>tinggi</a:t>
            </a:r>
            <a:endParaRPr lang="en-US" dirty="0" smtClean="0"/>
          </a:p>
          <a:p>
            <a:r>
              <a:rPr lang="en-US" dirty="0" err="1" smtClean="0"/>
              <a:t>Memiliki</a:t>
            </a:r>
            <a:r>
              <a:rPr lang="en-US" dirty="0" smtClean="0"/>
              <a:t> </a:t>
            </a:r>
            <a:r>
              <a:rPr lang="en-US" dirty="0" err="1" smtClean="0"/>
              <a:t>persentase</a:t>
            </a:r>
            <a:r>
              <a:rPr lang="en-US" dirty="0" smtClean="0"/>
              <a:t> </a:t>
            </a:r>
            <a:r>
              <a:rPr lang="en-US" dirty="0" err="1" smtClean="0"/>
              <a:t>pemilih</a:t>
            </a:r>
            <a:r>
              <a:rPr lang="en-US" dirty="0" smtClean="0"/>
              <a:t> Hillary </a:t>
            </a:r>
            <a:r>
              <a:rPr lang="en-US" dirty="0" err="1" smtClean="0"/>
              <a:t>mendapatkan</a:t>
            </a:r>
            <a:r>
              <a:rPr lang="en-US" dirty="0" smtClean="0"/>
              <a:t> </a:t>
            </a:r>
            <a:r>
              <a:rPr lang="en-US" dirty="0" err="1" smtClean="0"/>
              <a:t>suara</a:t>
            </a:r>
            <a:r>
              <a:rPr lang="en-US" dirty="0" smtClean="0"/>
              <a:t> </a:t>
            </a:r>
            <a:r>
              <a:rPr lang="en-US" dirty="0" err="1" smtClean="0"/>
              <a:t>terbesar</a:t>
            </a:r>
            <a:r>
              <a:rPr lang="en-US" dirty="0" smtClean="0"/>
              <a:t> di </a:t>
            </a:r>
            <a:r>
              <a:rPr lang="en-US" dirty="0" err="1" smtClean="0"/>
              <a:t>negara</a:t>
            </a:r>
            <a:r>
              <a:rPr lang="en-US" dirty="0" smtClean="0"/>
              <a:t> </a:t>
            </a:r>
            <a:r>
              <a:rPr lang="en-US" dirty="0" err="1" smtClean="0"/>
              <a:t>bagian</a:t>
            </a:r>
            <a:r>
              <a:rPr lang="en-US" dirty="0" smtClean="0"/>
              <a:t> new jersey, Maryland, </a:t>
            </a:r>
            <a:r>
              <a:rPr lang="en-US" dirty="0" err="1" smtClean="0"/>
              <a:t>dan</a:t>
            </a:r>
            <a:r>
              <a:rPr lang="en-US" dirty="0" smtClean="0"/>
              <a:t> Connecticut</a:t>
            </a:r>
            <a:endParaRPr lang="en-US" dirty="0"/>
          </a:p>
        </p:txBody>
      </p:sp>
    </p:spTree>
    <p:extLst>
      <p:ext uri="{BB962C8B-B14F-4D97-AF65-F5344CB8AC3E}">
        <p14:creationId xmlns:p14="http://schemas.microsoft.com/office/powerpoint/2010/main" val="197669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Donald Trump</a:t>
            </a:r>
            <a:br>
              <a:rPr lang="en-US" dirty="0" smtClean="0"/>
            </a:br>
            <a:r>
              <a:rPr lang="en-US" sz="3200" dirty="0" smtClean="0"/>
              <a:t>Percentage of White and Female</a:t>
            </a:r>
            <a:endParaRPr lang="en-US" dirty="0"/>
          </a:p>
        </p:txBody>
      </p:sp>
      <p:pic>
        <p:nvPicPr>
          <p:cNvPr id="5" name="Picture 4"/>
          <p:cNvPicPr>
            <a:picLocks noChangeAspect="1"/>
          </p:cNvPicPr>
          <p:nvPr/>
        </p:nvPicPr>
        <p:blipFill>
          <a:blip r:embed="rId2"/>
          <a:stretch>
            <a:fillRect/>
          </a:stretch>
        </p:blipFill>
        <p:spPr>
          <a:xfrm>
            <a:off x="454374" y="1981157"/>
            <a:ext cx="9297698" cy="4515480"/>
          </a:xfrm>
          <a:prstGeom prst="rect">
            <a:avLst/>
          </a:prstGeom>
        </p:spPr>
      </p:pic>
      <p:sp>
        <p:nvSpPr>
          <p:cNvPr id="7" name="TextBox 6"/>
          <p:cNvSpPr txBox="1"/>
          <p:nvPr/>
        </p:nvSpPr>
        <p:spPr>
          <a:xfrm>
            <a:off x="9914709" y="2220686"/>
            <a:ext cx="2037805" cy="3139321"/>
          </a:xfrm>
          <a:prstGeom prst="rect">
            <a:avLst/>
          </a:prstGeom>
          <a:noFill/>
        </p:spPr>
        <p:txBody>
          <a:bodyPr wrap="square" rtlCol="0">
            <a:spAutoFit/>
          </a:bodyPr>
          <a:lstStyle/>
          <a:p>
            <a:r>
              <a:rPr lang="en-US" dirty="0" err="1" smtClean="0"/>
              <a:t>Secara</a:t>
            </a:r>
            <a:r>
              <a:rPr lang="en-US" dirty="0" smtClean="0"/>
              <a:t> gender, </a:t>
            </a:r>
            <a:r>
              <a:rPr lang="en-US" dirty="0" err="1" smtClean="0"/>
              <a:t>tidak</a:t>
            </a:r>
            <a:r>
              <a:rPr lang="en-US" dirty="0" smtClean="0"/>
              <a:t> </a:t>
            </a:r>
            <a:r>
              <a:rPr lang="en-US" dirty="0" err="1" smtClean="0"/>
              <a:t>terlalu</a:t>
            </a:r>
            <a:r>
              <a:rPr lang="en-US" dirty="0" smtClean="0"/>
              <a:t> </a:t>
            </a:r>
            <a:r>
              <a:rPr lang="en-US" dirty="0" err="1" smtClean="0"/>
              <a:t>berpengaruh</a:t>
            </a:r>
            <a:r>
              <a:rPr lang="en-US" dirty="0" smtClean="0"/>
              <a:t> </a:t>
            </a:r>
            <a:r>
              <a:rPr lang="en-US" dirty="0" err="1" smtClean="0"/>
              <a:t>pada</a:t>
            </a:r>
            <a:r>
              <a:rPr lang="en-US" dirty="0" smtClean="0"/>
              <a:t> </a:t>
            </a:r>
            <a:r>
              <a:rPr lang="en-US" dirty="0" err="1" smtClean="0"/>
              <a:t>suara</a:t>
            </a:r>
            <a:r>
              <a:rPr lang="en-US" dirty="0" smtClean="0"/>
              <a:t> </a:t>
            </a:r>
            <a:r>
              <a:rPr lang="en-US" dirty="0" err="1" smtClean="0"/>
              <a:t>yg</a:t>
            </a:r>
            <a:r>
              <a:rPr lang="en-US" dirty="0" smtClean="0"/>
              <a:t> </a:t>
            </a:r>
            <a:r>
              <a:rPr lang="en-US" dirty="0" err="1" smtClean="0"/>
              <a:t>didapat</a:t>
            </a:r>
            <a:r>
              <a:rPr lang="en-US" dirty="0" smtClean="0"/>
              <a:t>, </a:t>
            </a:r>
            <a:r>
              <a:rPr lang="en-US" dirty="0" err="1" smtClean="0"/>
              <a:t>karena</a:t>
            </a:r>
            <a:r>
              <a:rPr lang="en-US" dirty="0" smtClean="0"/>
              <a:t> </a:t>
            </a:r>
            <a:r>
              <a:rPr lang="en-US" dirty="0" err="1" smtClean="0"/>
              <a:t>dari</a:t>
            </a:r>
            <a:r>
              <a:rPr lang="en-US" dirty="0" smtClean="0"/>
              <a:t> </a:t>
            </a:r>
            <a:r>
              <a:rPr lang="en-US" dirty="0" err="1" smtClean="0"/>
              <a:t>suara</a:t>
            </a:r>
            <a:r>
              <a:rPr lang="en-US" dirty="0" smtClean="0"/>
              <a:t> yang </a:t>
            </a:r>
            <a:r>
              <a:rPr lang="en-US" dirty="0" err="1" smtClean="0"/>
              <a:t>didapat</a:t>
            </a:r>
            <a:r>
              <a:rPr lang="en-US" dirty="0" smtClean="0"/>
              <a:t> ,</a:t>
            </a:r>
            <a:r>
              <a:rPr lang="en-US" dirty="0" err="1" smtClean="0"/>
              <a:t>pemilih</a:t>
            </a:r>
            <a:r>
              <a:rPr lang="en-US" dirty="0" smtClean="0"/>
              <a:t> Donald Trump </a:t>
            </a:r>
            <a:r>
              <a:rPr lang="en-US" dirty="0" err="1" smtClean="0"/>
              <a:t>sekitar</a:t>
            </a:r>
            <a:r>
              <a:rPr lang="en-US" dirty="0" smtClean="0"/>
              <a:t> 50% </a:t>
            </a:r>
            <a:r>
              <a:rPr lang="en-US" dirty="0" err="1" smtClean="0"/>
              <a:t>suara</a:t>
            </a:r>
            <a:r>
              <a:rPr lang="en-US" dirty="0" smtClean="0"/>
              <a:t> </a:t>
            </a:r>
            <a:r>
              <a:rPr lang="en-US" dirty="0" err="1" smtClean="0"/>
              <a:t>wanita</a:t>
            </a:r>
            <a:r>
              <a:rPr lang="en-US" dirty="0" smtClean="0"/>
              <a:t> </a:t>
            </a:r>
            <a:r>
              <a:rPr lang="en-US" dirty="0" err="1" smtClean="0"/>
              <a:t>dan</a:t>
            </a:r>
            <a:r>
              <a:rPr lang="en-US" dirty="0" smtClean="0"/>
              <a:t>  </a:t>
            </a:r>
            <a:r>
              <a:rPr lang="en-US" dirty="0" err="1" smtClean="0"/>
              <a:t>mayoritas</a:t>
            </a:r>
            <a:r>
              <a:rPr lang="en-US" dirty="0" smtClean="0"/>
              <a:t> </a:t>
            </a:r>
            <a:r>
              <a:rPr lang="en-US" dirty="0" err="1" smtClean="0"/>
              <a:t>berkulit</a:t>
            </a:r>
            <a:r>
              <a:rPr lang="en-US" dirty="0" smtClean="0"/>
              <a:t> </a:t>
            </a:r>
            <a:r>
              <a:rPr lang="en-US" dirty="0" err="1" smtClean="0"/>
              <a:t>putih</a:t>
            </a:r>
            <a:r>
              <a:rPr lang="en-US" dirty="0" smtClean="0"/>
              <a:t> </a:t>
            </a:r>
            <a:endParaRPr lang="en-US" dirty="0"/>
          </a:p>
        </p:txBody>
      </p:sp>
    </p:spTree>
    <p:extLst>
      <p:ext uri="{BB962C8B-B14F-4D97-AF65-F5344CB8AC3E}">
        <p14:creationId xmlns:p14="http://schemas.microsoft.com/office/powerpoint/2010/main" val="196901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Donald Trump</a:t>
            </a:r>
            <a:br>
              <a:rPr lang="en-US" dirty="0" smtClean="0"/>
            </a:br>
            <a:r>
              <a:rPr lang="en-US" dirty="0" smtClean="0"/>
              <a:t>Percentage of White vs Latino</a:t>
            </a:r>
            <a:endParaRPr lang="en-US" dirty="0"/>
          </a:p>
        </p:txBody>
      </p:sp>
      <p:pic>
        <p:nvPicPr>
          <p:cNvPr id="4" name="Picture 3"/>
          <p:cNvPicPr>
            <a:picLocks noChangeAspect="1"/>
          </p:cNvPicPr>
          <p:nvPr/>
        </p:nvPicPr>
        <p:blipFill>
          <a:blip r:embed="rId2"/>
          <a:stretch>
            <a:fillRect/>
          </a:stretch>
        </p:blipFill>
        <p:spPr>
          <a:xfrm>
            <a:off x="379676" y="1879107"/>
            <a:ext cx="9211961" cy="4458322"/>
          </a:xfrm>
          <a:prstGeom prst="rect">
            <a:avLst/>
          </a:prstGeom>
        </p:spPr>
      </p:pic>
      <p:sp>
        <p:nvSpPr>
          <p:cNvPr id="5" name="TextBox 4"/>
          <p:cNvSpPr txBox="1"/>
          <p:nvPr/>
        </p:nvSpPr>
        <p:spPr>
          <a:xfrm>
            <a:off x="9591637" y="2286000"/>
            <a:ext cx="2373940" cy="2862322"/>
          </a:xfrm>
          <a:prstGeom prst="rect">
            <a:avLst/>
          </a:prstGeom>
          <a:noFill/>
        </p:spPr>
        <p:txBody>
          <a:bodyPr wrap="square" rtlCol="0">
            <a:spAutoFit/>
          </a:bodyPr>
          <a:lstStyle/>
          <a:p>
            <a:r>
              <a:rPr lang="en-US" dirty="0" err="1" smtClean="0"/>
              <a:t>Pemilih</a:t>
            </a:r>
            <a:r>
              <a:rPr lang="en-US" dirty="0" smtClean="0"/>
              <a:t> </a:t>
            </a:r>
            <a:r>
              <a:rPr lang="en-US" dirty="0" err="1" smtClean="0"/>
              <a:t>mayoritas</a:t>
            </a:r>
            <a:r>
              <a:rPr lang="en-US" dirty="0" smtClean="0"/>
              <a:t> Donald Trump </a:t>
            </a:r>
            <a:r>
              <a:rPr lang="en-US" dirty="0" err="1" smtClean="0"/>
              <a:t>masih</a:t>
            </a:r>
            <a:r>
              <a:rPr lang="en-US" dirty="0" smtClean="0"/>
              <a:t> </a:t>
            </a:r>
            <a:r>
              <a:rPr lang="en-US" dirty="0" err="1" smtClean="0"/>
              <a:t>dari</a:t>
            </a:r>
            <a:r>
              <a:rPr lang="en-US" dirty="0" smtClean="0"/>
              <a:t> </a:t>
            </a:r>
            <a:r>
              <a:rPr lang="en-US" dirty="0" err="1" smtClean="0"/>
              <a:t>kalangan</a:t>
            </a:r>
            <a:r>
              <a:rPr lang="en-US" dirty="0" smtClean="0"/>
              <a:t> </a:t>
            </a:r>
            <a:r>
              <a:rPr lang="en-US" dirty="0" err="1" smtClean="0"/>
              <a:t>kuit</a:t>
            </a:r>
            <a:r>
              <a:rPr lang="en-US" dirty="0" smtClean="0"/>
              <a:t> </a:t>
            </a:r>
            <a:r>
              <a:rPr lang="en-US" dirty="0" err="1" smtClean="0"/>
              <a:t>putih</a:t>
            </a:r>
            <a:r>
              <a:rPr lang="en-US" dirty="0" smtClean="0"/>
              <a:t> </a:t>
            </a:r>
            <a:r>
              <a:rPr lang="en-US" dirty="0" err="1" smtClean="0"/>
              <a:t>dan</a:t>
            </a:r>
            <a:r>
              <a:rPr lang="en-US" dirty="0" smtClean="0"/>
              <a:t> </a:t>
            </a:r>
            <a:r>
              <a:rPr lang="en-US" dirty="0" err="1" smtClean="0"/>
              <a:t>tersebar</a:t>
            </a:r>
            <a:r>
              <a:rPr lang="en-US" dirty="0" smtClean="0"/>
              <a:t> </a:t>
            </a:r>
            <a:r>
              <a:rPr lang="en-US" dirty="0" err="1" smtClean="0"/>
              <a:t>disetiap</a:t>
            </a:r>
            <a:r>
              <a:rPr lang="en-US" dirty="0" smtClean="0"/>
              <a:t> </a:t>
            </a:r>
            <a:r>
              <a:rPr lang="en-US" dirty="0" err="1" smtClean="0"/>
              <a:t>negara</a:t>
            </a:r>
            <a:r>
              <a:rPr lang="en-US" dirty="0" smtClean="0"/>
              <a:t> </a:t>
            </a:r>
            <a:r>
              <a:rPr lang="en-US" dirty="0" err="1" smtClean="0"/>
              <a:t>bagian</a:t>
            </a:r>
            <a:r>
              <a:rPr lang="en-US" dirty="0"/>
              <a:t>.</a:t>
            </a:r>
            <a:r>
              <a:rPr lang="en-US" dirty="0" smtClean="0"/>
              <a:t> </a:t>
            </a:r>
            <a:r>
              <a:rPr lang="en-US" dirty="0" err="1" smtClean="0"/>
              <a:t>Namun</a:t>
            </a:r>
            <a:r>
              <a:rPr lang="en-US" dirty="0" smtClean="0"/>
              <a:t>, </a:t>
            </a:r>
            <a:r>
              <a:rPr lang="en-US" dirty="0" err="1" smtClean="0"/>
              <a:t>etnis</a:t>
            </a:r>
            <a:r>
              <a:rPr lang="en-US" dirty="0" smtClean="0"/>
              <a:t> Hispanic </a:t>
            </a:r>
            <a:r>
              <a:rPr lang="en-US" dirty="0" err="1" smtClean="0"/>
              <a:t>juga</a:t>
            </a:r>
            <a:r>
              <a:rPr lang="en-US" dirty="0" smtClean="0"/>
              <a:t> </a:t>
            </a:r>
            <a:r>
              <a:rPr lang="en-US" dirty="0" err="1" smtClean="0"/>
              <a:t>memiliki</a:t>
            </a:r>
            <a:r>
              <a:rPr lang="en-US" dirty="0" smtClean="0"/>
              <a:t> </a:t>
            </a:r>
            <a:r>
              <a:rPr lang="en-US" dirty="0" err="1" smtClean="0"/>
              <a:t>kantong</a:t>
            </a:r>
            <a:r>
              <a:rPr lang="en-US" dirty="0" smtClean="0"/>
              <a:t> </a:t>
            </a:r>
            <a:r>
              <a:rPr lang="en-US" dirty="0" err="1" smtClean="0"/>
              <a:t>suara</a:t>
            </a:r>
            <a:r>
              <a:rPr lang="en-US" dirty="0" smtClean="0"/>
              <a:t> </a:t>
            </a:r>
            <a:r>
              <a:rPr lang="en-US" dirty="0" err="1" smtClean="0"/>
              <a:t>terbesar</a:t>
            </a:r>
            <a:r>
              <a:rPr lang="en-US" dirty="0" smtClean="0"/>
              <a:t> </a:t>
            </a:r>
            <a:r>
              <a:rPr lang="en-US" dirty="0" err="1" smtClean="0"/>
              <a:t>dan</a:t>
            </a:r>
            <a:r>
              <a:rPr lang="en-US" dirty="0" smtClean="0"/>
              <a:t> </a:t>
            </a:r>
            <a:r>
              <a:rPr lang="en-US" dirty="0" err="1" smtClean="0"/>
              <a:t>berada</a:t>
            </a:r>
            <a:r>
              <a:rPr lang="en-US" dirty="0" smtClean="0"/>
              <a:t> di California </a:t>
            </a:r>
            <a:r>
              <a:rPr lang="en-US" dirty="0" err="1" smtClean="0"/>
              <a:t>dan</a:t>
            </a:r>
            <a:r>
              <a:rPr lang="en-US" dirty="0" smtClean="0"/>
              <a:t> New Mexico </a:t>
            </a:r>
            <a:r>
              <a:rPr lang="en-US" dirty="0" err="1" smtClean="0"/>
              <a:t>sekitar</a:t>
            </a:r>
            <a:r>
              <a:rPr lang="en-US" dirty="0" smtClean="0"/>
              <a:t> 40% </a:t>
            </a:r>
            <a:endParaRPr lang="en-US" dirty="0"/>
          </a:p>
        </p:txBody>
      </p:sp>
    </p:spTree>
    <p:extLst>
      <p:ext uri="{BB962C8B-B14F-4D97-AF65-F5344CB8AC3E}">
        <p14:creationId xmlns:p14="http://schemas.microsoft.com/office/powerpoint/2010/main" val="2825446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Donald Trump</a:t>
            </a:r>
            <a:br>
              <a:rPr lang="en-US" dirty="0" smtClean="0"/>
            </a:br>
            <a:r>
              <a:rPr lang="en-US" sz="3200" dirty="0" smtClean="0"/>
              <a:t>Percentage of White and Unemployment</a:t>
            </a:r>
            <a:endParaRPr lang="en-US" dirty="0"/>
          </a:p>
        </p:txBody>
      </p:sp>
      <p:pic>
        <p:nvPicPr>
          <p:cNvPr id="4" name="Picture 3"/>
          <p:cNvPicPr>
            <a:picLocks noChangeAspect="1"/>
          </p:cNvPicPr>
          <p:nvPr/>
        </p:nvPicPr>
        <p:blipFill>
          <a:blip r:embed="rId2"/>
          <a:stretch>
            <a:fillRect/>
          </a:stretch>
        </p:blipFill>
        <p:spPr>
          <a:xfrm>
            <a:off x="630038" y="2133291"/>
            <a:ext cx="9364382" cy="4420217"/>
          </a:xfrm>
          <a:prstGeom prst="rect">
            <a:avLst/>
          </a:prstGeom>
        </p:spPr>
      </p:pic>
      <p:sp>
        <p:nvSpPr>
          <p:cNvPr id="5" name="TextBox 4"/>
          <p:cNvSpPr txBox="1"/>
          <p:nvPr/>
        </p:nvSpPr>
        <p:spPr>
          <a:xfrm>
            <a:off x="9994420" y="2377440"/>
            <a:ext cx="1892780" cy="3416320"/>
          </a:xfrm>
          <a:prstGeom prst="rect">
            <a:avLst/>
          </a:prstGeom>
          <a:noFill/>
        </p:spPr>
        <p:txBody>
          <a:bodyPr wrap="square" rtlCol="0">
            <a:spAutoFit/>
          </a:bodyPr>
          <a:lstStyle/>
          <a:p>
            <a:r>
              <a:rPr lang="en-US" dirty="0" err="1" smtClean="0"/>
              <a:t>Pemilih</a:t>
            </a:r>
            <a:r>
              <a:rPr lang="en-US" dirty="0" smtClean="0"/>
              <a:t> </a:t>
            </a:r>
            <a:r>
              <a:rPr lang="en-US" dirty="0" err="1" smtClean="0"/>
              <a:t>Donal</a:t>
            </a:r>
            <a:r>
              <a:rPr lang="en-US" dirty="0" smtClean="0"/>
              <a:t> Trump </a:t>
            </a:r>
            <a:r>
              <a:rPr lang="en-US" dirty="0" err="1" smtClean="0"/>
              <a:t>berkulit</a:t>
            </a:r>
            <a:r>
              <a:rPr lang="en-US" dirty="0" smtClean="0"/>
              <a:t> </a:t>
            </a:r>
            <a:r>
              <a:rPr lang="en-US" dirty="0" err="1" smtClean="0"/>
              <a:t>Putih</a:t>
            </a:r>
            <a:r>
              <a:rPr lang="en-US" dirty="0" smtClean="0"/>
              <a:t> </a:t>
            </a:r>
            <a:r>
              <a:rPr lang="en-US" dirty="0" err="1" smtClean="0"/>
              <a:t>dan</a:t>
            </a:r>
            <a:r>
              <a:rPr lang="en-US" dirty="0" smtClean="0"/>
              <a:t> </a:t>
            </a:r>
            <a:r>
              <a:rPr lang="en-US" dirty="0" err="1" smtClean="0"/>
              <a:t>menganggur</a:t>
            </a:r>
            <a:r>
              <a:rPr lang="en-US" dirty="0" smtClean="0"/>
              <a:t> </a:t>
            </a:r>
            <a:r>
              <a:rPr lang="en-US" dirty="0" err="1" smtClean="0"/>
              <a:t>terbesar</a:t>
            </a:r>
            <a:r>
              <a:rPr lang="en-US" dirty="0" smtClean="0"/>
              <a:t> </a:t>
            </a:r>
            <a:r>
              <a:rPr lang="en-US" dirty="0" err="1" smtClean="0"/>
              <a:t>dinegara</a:t>
            </a:r>
            <a:r>
              <a:rPr lang="en-US" dirty="0" smtClean="0"/>
              <a:t> </a:t>
            </a:r>
            <a:r>
              <a:rPr lang="en-US" dirty="0" err="1" smtClean="0"/>
              <a:t>bagian</a:t>
            </a:r>
            <a:r>
              <a:rPr lang="en-US" dirty="0" smtClean="0"/>
              <a:t> California, 3juta </a:t>
            </a:r>
            <a:r>
              <a:rPr lang="en-US" dirty="0" err="1" smtClean="0"/>
              <a:t>jiwa</a:t>
            </a:r>
            <a:r>
              <a:rPr lang="en-US" dirty="0" smtClean="0"/>
              <a:t>, </a:t>
            </a:r>
            <a:r>
              <a:rPr lang="en-US" dirty="0" err="1" smtClean="0"/>
              <a:t>namun</a:t>
            </a:r>
            <a:r>
              <a:rPr lang="en-US" dirty="0" smtClean="0"/>
              <a:t> </a:t>
            </a:r>
            <a:r>
              <a:rPr lang="en-US" dirty="0" err="1" smtClean="0"/>
              <a:t>dinegara</a:t>
            </a:r>
            <a:r>
              <a:rPr lang="en-US" dirty="0" smtClean="0"/>
              <a:t> </a:t>
            </a:r>
            <a:r>
              <a:rPr lang="en-US" dirty="0" err="1" smtClean="0"/>
              <a:t>bagian</a:t>
            </a:r>
            <a:r>
              <a:rPr lang="en-US" dirty="0" smtClean="0"/>
              <a:t> lain </a:t>
            </a:r>
            <a:r>
              <a:rPr lang="en-US" dirty="0" err="1" smtClean="0"/>
              <a:t>masih</a:t>
            </a:r>
            <a:r>
              <a:rPr lang="en-US" dirty="0" smtClean="0"/>
              <a:t> </a:t>
            </a:r>
            <a:r>
              <a:rPr lang="en-US" dirty="0" err="1" smtClean="0"/>
              <a:t>tergolong</a:t>
            </a:r>
            <a:r>
              <a:rPr lang="en-US" dirty="0" smtClean="0"/>
              <a:t> </a:t>
            </a:r>
            <a:r>
              <a:rPr lang="en-US" dirty="0" err="1" smtClean="0"/>
              <a:t>sedikit</a:t>
            </a:r>
            <a:r>
              <a:rPr lang="en-US" dirty="0" smtClean="0"/>
              <a:t> </a:t>
            </a:r>
            <a:r>
              <a:rPr lang="en-US" dirty="0" err="1" smtClean="0"/>
              <a:t>yaitu</a:t>
            </a:r>
            <a:r>
              <a:rPr lang="en-US" dirty="0" smtClean="0"/>
              <a:t> </a:t>
            </a:r>
            <a:r>
              <a:rPr lang="en-US" dirty="0" err="1" smtClean="0"/>
              <a:t>dibawah</a:t>
            </a:r>
            <a:r>
              <a:rPr lang="en-US" dirty="0" smtClean="0"/>
              <a:t> 0.5 </a:t>
            </a:r>
            <a:r>
              <a:rPr lang="en-US" dirty="0" err="1" smtClean="0"/>
              <a:t>juta</a:t>
            </a:r>
            <a:r>
              <a:rPr lang="en-US" dirty="0" smtClean="0"/>
              <a:t> </a:t>
            </a:r>
            <a:r>
              <a:rPr lang="en-US" dirty="0" err="1" smtClean="0"/>
              <a:t>jiwa</a:t>
            </a:r>
            <a:endParaRPr lang="en-US" dirty="0"/>
          </a:p>
        </p:txBody>
      </p:sp>
    </p:spTree>
    <p:extLst>
      <p:ext uri="{BB962C8B-B14F-4D97-AF65-F5344CB8AC3E}">
        <p14:creationId xmlns:p14="http://schemas.microsoft.com/office/powerpoint/2010/main" val="206611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2155"/>
          </a:xfrm>
        </p:spPr>
        <p:txBody>
          <a:bodyPr>
            <a:normAutofit fontScale="90000"/>
          </a:bodyPr>
          <a:lstStyle/>
          <a:p>
            <a:r>
              <a:rPr lang="en-US" dirty="0"/>
              <a:t>Fraction of Votes by </a:t>
            </a:r>
            <a:r>
              <a:rPr lang="en-US" dirty="0" smtClean="0"/>
              <a:t>State</a:t>
            </a:r>
            <a:br>
              <a:rPr lang="en-US" dirty="0" smtClean="0"/>
            </a:br>
            <a:r>
              <a:rPr lang="en-US" sz="2200" b="1" dirty="0"/>
              <a:t>Fraction of Votes by county based on income, </a:t>
            </a:r>
            <a:r>
              <a:rPr lang="en-US" sz="2200" b="1" dirty="0" smtClean="0"/>
              <a:t>Education, and ethnicity:</a:t>
            </a:r>
            <a:endParaRPr lang="en-US" sz="2200" dirty="0"/>
          </a:p>
        </p:txBody>
      </p:sp>
      <p:pic>
        <p:nvPicPr>
          <p:cNvPr id="6" name="Picture 5"/>
          <p:cNvPicPr>
            <a:picLocks noChangeAspect="1"/>
          </p:cNvPicPr>
          <p:nvPr/>
        </p:nvPicPr>
        <p:blipFill>
          <a:blip r:embed="rId2"/>
          <a:stretch>
            <a:fillRect/>
          </a:stretch>
        </p:blipFill>
        <p:spPr>
          <a:xfrm>
            <a:off x="1681960" y="1530929"/>
            <a:ext cx="8828080" cy="4946942"/>
          </a:xfrm>
          <a:prstGeom prst="rect">
            <a:avLst/>
          </a:prstGeom>
        </p:spPr>
      </p:pic>
    </p:spTree>
    <p:extLst>
      <p:ext uri="{BB962C8B-B14F-4D97-AF65-F5344CB8AC3E}">
        <p14:creationId xmlns:p14="http://schemas.microsoft.com/office/powerpoint/2010/main" val="176267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InterMezzo</a:t>
            </a:r>
            <a:endParaRPr lang="en-US" dirty="0"/>
          </a:p>
        </p:txBody>
      </p:sp>
      <p:sp>
        <p:nvSpPr>
          <p:cNvPr id="3" name="Content Placeholder 2"/>
          <p:cNvSpPr>
            <a:spLocks noGrp="1"/>
          </p:cNvSpPr>
          <p:nvPr>
            <p:ph idx="1"/>
          </p:nvPr>
        </p:nvSpPr>
        <p:spPr/>
        <p:txBody>
          <a:bodyPr>
            <a:normAutofit/>
          </a:bodyPr>
          <a:lstStyle/>
          <a:p>
            <a:r>
              <a:rPr lang="en-US" sz="2200" dirty="0" smtClean="0"/>
              <a:t>Amerika </a:t>
            </a:r>
            <a:r>
              <a:rPr lang="en-US" sz="2200" dirty="0" err="1"/>
              <a:t>Serikat</a:t>
            </a:r>
            <a:r>
              <a:rPr lang="en-US" sz="2200" dirty="0"/>
              <a:t> </a:t>
            </a:r>
            <a:r>
              <a:rPr lang="en-US" sz="2200" dirty="0" err="1"/>
              <a:t>adalah</a:t>
            </a:r>
            <a:r>
              <a:rPr lang="en-US" sz="2200" dirty="0"/>
              <a:t> </a:t>
            </a:r>
            <a:r>
              <a:rPr lang="en-US" sz="2200" dirty="0" err="1"/>
              <a:t>negara</a:t>
            </a:r>
            <a:r>
              <a:rPr lang="en-US" sz="2200" dirty="0"/>
              <a:t> </a:t>
            </a:r>
            <a:r>
              <a:rPr lang="en-US" sz="2200" dirty="0" err="1"/>
              <a:t>demokrasi</a:t>
            </a:r>
            <a:r>
              <a:rPr lang="en-US" sz="2200" dirty="0"/>
              <a:t> yang </a:t>
            </a:r>
            <a:r>
              <a:rPr lang="en-US" sz="2200" dirty="0" err="1"/>
              <a:t>representatif</a:t>
            </a:r>
            <a:r>
              <a:rPr lang="en-US" sz="2200" dirty="0"/>
              <a:t> </a:t>
            </a:r>
            <a:r>
              <a:rPr lang="en-US" sz="2200" dirty="0" err="1"/>
              <a:t>sejak</a:t>
            </a:r>
            <a:r>
              <a:rPr lang="en-US" sz="2200" dirty="0"/>
              <a:t> </a:t>
            </a:r>
            <a:r>
              <a:rPr lang="en-US" sz="2200" dirty="0" err="1"/>
              <a:t>pengesahan</a:t>
            </a:r>
            <a:r>
              <a:rPr lang="en-US" sz="2200" dirty="0"/>
              <a:t> </a:t>
            </a:r>
            <a:r>
              <a:rPr lang="en-US" sz="2200" dirty="0" err="1"/>
              <a:t>Konstitusi</a:t>
            </a:r>
            <a:r>
              <a:rPr lang="en-US" sz="2200" dirty="0"/>
              <a:t> Amerika </a:t>
            </a:r>
            <a:r>
              <a:rPr lang="en-US" sz="2200" dirty="0" err="1"/>
              <a:t>Serikat</a:t>
            </a:r>
            <a:r>
              <a:rPr lang="en-US" sz="2200" dirty="0"/>
              <a:t> </a:t>
            </a:r>
            <a:r>
              <a:rPr lang="en-US" sz="2200" dirty="0" err="1"/>
              <a:t>pada</a:t>
            </a:r>
            <a:r>
              <a:rPr lang="en-US" sz="2200" dirty="0"/>
              <a:t> </a:t>
            </a:r>
            <a:r>
              <a:rPr lang="en-US" sz="2200" dirty="0" err="1"/>
              <a:t>tahun</a:t>
            </a:r>
            <a:r>
              <a:rPr lang="en-US" sz="2200" dirty="0"/>
              <a:t> 1787, </a:t>
            </a:r>
            <a:r>
              <a:rPr lang="en-US" sz="2200" dirty="0" err="1"/>
              <a:t>Walaupun</a:t>
            </a:r>
            <a:r>
              <a:rPr lang="en-US" sz="2200" dirty="0"/>
              <a:t> </a:t>
            </a:r>
            <a:r>
              <a:rPr lang="en-US" sz="2200" dirty="0" err="1"/>
              <a:t>tradisi</a:t>
            </a:r>
            <a:r>
              <a:rPr lang="en-US" sz="2200" dirty="0"/>
              <a:t> </a:t>
            </a:r>
            <a:r>
              <a:rPr lang="en-US" sz="2200" dirty="0" err="1"/>
              <a:t>pemilihan</a:t>
            </a:r>
            <a:r>
              <a:rPr lang="en-US" sz="2200" dirty="0"/>
              <a:t> </a:t>
            </a:r>
            <a:r>
              <a:rPr lang="en-US" sz="2200" dirty="0" err="1"/>
              <a:t>sudah</a:t>
            </a:r>
            <a:r>
              <a:rPr lang="en-US" sz="2200" dirty="0"/>
              <a:t> </a:t>
            </a:r>
            <a:r>
              <a:rPr lang="en-US" sz="2200" dirty="0" err="1"/>
              <a:t>ada</a:t>
            </a:r>
            <a:r>
              <a:rPr lang="en-US" sz="2200" dirty="0"/>
              <a:t> </a:t>
            </a:r>
            <a:r>
              <a:rPr lang="en-US" sz="2200" dirty="0" err="1"/>
              <a:t>selama</a:t>
            </a:r>
            <a:r>
              <a:rPr lang="en-US" sz="2200" dirty="0"/>
              <a:t> era </a:t>
            </a:r>
            <a:r>
              <a:rPr lang="en-US" sz="2200" dirty="0" err="1"/>
              <a:t>kolonial</a:t>
            </a:r>
            <a:r>
              <a:rPr lang="en-US" sz="2200" dirty="0"/>
              <a:t> </a:t>
            </a:r>
            <a:r>
              <a:rPr lang="en-US" sz="2200" dirty="0" err="1"/>
              <a:t>dan</a:t>
            </a:r>
            <a:r>
              <a:rPr lang="en-US" sz="2200" dirty="0"/>
              <a:t> </a:t>
            </a:r>
            <a:r>
              <a:rPr lang="en-US" sz="2200" dirty="0" err="1"/>
              <a:t>dipengaruhi</a:t>
            </a:r>
            <a:r>
              <a:rPr lang="en-US" sz="2200" dirty="0"/>
              <a:t> </a:t>
            </a:r>
            <a:r>
              <a:rPr lang="en-US" sz="2200" dirty="0" err="1"/>
              <a:t>oleh</a:t>
            </a:r>
            <a:r>
              <a:rPr lang="en-US" sz="2200" dirty="0"/>
              <a:t> </a:t>
            </a:r>
            <a:r>
              <a:rPr lang="en-US" sz="2200" dirty="0" err="1"/>
              <a:t>sistem</a:t>
            </a:r>
            <a:r>
              <a:rPr lang="en-US" sz="2200" dirty="0"/>
              <a:t> </a:t>
            </a:r>
            <a:r>
              <a:rPr lang="en-US" sz="2200" dirty="0" err="1"/>
              <a:t>Inggris</a:t>
            </a:r>
            <a:r>
              <a:rPr lang="en-US" sz="2200" dirty="0"/>
              <a:t>. Proses </a:t>
            </a:r>
            <a:r>
              <a:rPr lang="en-US" sz="2200" dirty="0" err="1"/>
              <a:t>pemilihan</a:t>
            </a:r>
            <a:r>
              <a:rPr lang="en-US" sz="2200" dirty="0"/>
              <a:t> </a:t>
            </a:r>
            <a:r>
              <a:rPr lang="en-US" sz="2200" dirty="0" err="1"/>
              <a:t>pada</a:t>
            </a:r>
            <a:r>
              <a:rPr lang="en-US" sz="2200" dirty="0"/>
              <a:t> masa Amerika modern </a:t>
            </a:r>
            <a:r>
              <a:rPr lang="en-US" sz="2200" dirty="0" err="1"/>
              <a:t>berlangsung</a:t>
            </a:r>
            <a:r>
              <a:rPr lang="en-US" sz="2200" dirty="0"/>
              <a:t> di </a:t>
            </a:r>
            <a:r>
              <a:rPr lang="en-US" sz="2200" dirty="0" err="1"/>
              <a:t>tingkat</a:t>
            </a:r>
            <a:r>
              <a:rPr lang="en-US" sz="2200" dirty="0"/>
              <a:t> federal, </a:t>
            </a:r>
            <a:r>
              <a:rPr lang="en-US" sz="2200" dirty="0" err="1"/>
              <a:t>negara</a:t>
            </a:r>
            <a:r>
              <a:rPr lang="en-US" sz="2200" dirty="0"/>
              <a:t> </a:t>
            </a:r>
            <a:r>
              <a:rPr lang="en-US" sz="2200" dirty="0" err="1"/>
              <a:t>bagian</a:t>
            </a:r>
            <a:r>
              <a:rPr lang="en-US" sz="2200" dirty="0"/>
              <a:t>, </a:t>
            </a:r>
            <a:r>
              <a:rPr lang="en-US" sz="2200" dirty="0" err="1"/>
              <a:t>dan</a:t>
            </a:r>
            <a:r>
              <a:rPr lang="en-US" sz="2200" dirty="0"/>
              <a:t> </a:t>
            </a:r>
            <a:r>
              <a:rPr lang="en-US" sz="2200" dirty="0" err="1"/>
              <a:t>lokal</a:t>
            </a:r>
            <a:r>
              <a:rPr lang="en-US" sz="2200" dirty="0"/>
              <a:t>. </a:t>
            </a:r>
            <a:r>
              <a:rPr lang="en-US" sz="2200" dirty="0" err="1"/>
              <a:t>Pemerintah</a:t>
            </a:r>
            <a:r>
              <a:rPr lang="en-US" sz="2200" dirty="0"/>
              <a:t> </a:t>
            </a:r>
            <a:r>
              <a:rPr lang="en-US" sz="2200" dirty="0" err="1"/>
              <a:t>menjamin</a:t>
            </a:r>
            <a:r>
              <a:rPr lang="en-US" sz="2200" dirty="0"/>
              <a:t> </a:t>
            </a:r>
            <a:r>
              <a:rPr lang="en-US" sz="2200" dirty="0" err="1"/>
              <a:t>hak</a:t>
            </a:r>
            <a:r>
              <a:rPr lang="en-US" sz="2200" dirty="0"/>
              <a:t> </a:t>
            </a:r>
            <a:r>
              <a:rPr lang="en-US" sz="2200" dirty="0" err="1"/>
              <a:t>pilih</a:t>
            </a:r>
            <a:r>
              <a:rPr lang="en-US" sz="2200" dirty="0"/>
              <a:t> </a:t>
            </a:r>
            <a:r>
              <a:rPr lang="en-US" sz="2200" dirty="0" err="1"/>
              <a:t>bagi</a:t>
            </a:r>
            <a:r>
              <a:rPr lang="en-US" sz="2200" dirty="0"/>
              <a:t> </a:t>
            </a:r>
            <a:r>
              <a:rPr lang="en-US" sz="2200" dirty="0" err="1"/>
              <a:t>semua</a:t>
            </a:r>
            <a:r>
              <a:rPr lang="en-US" sz="2200" dirty="0"/>
              <a:t> </a:t>
            </a:r>
            <a:r>
              <a:rPr lang="en-US" sz="2200" dirty="0" err="1"/>
              <a:t>warga</a:t>
            </a:r>
            <a:r>
              <a:rPr lang="en-US" sz="2200" dirty="0"/>
              <a:t> </a:t>
            </a:r>
            <a:r>
              <a:rPr lang="en-US" sz="2200" dirty="0" err="1"/>
              <a:t>negara</a:t>
            </a:r>
            <a:r>
              <a:rPr lang="en-US" sz="2200" dirty="0"/>
              <a:t> Amerika yang </a:t>
            </a:r>
            <a:r>
              <a:rPr lang="en-US" sz="2200" dirty="0" err="1"/>
              <a:t>berusia</a:t>
            </a:r>
            <a:r>
              <a:rPr lang="en-US" sz="2200" dirty="0"/>
              <a:t> 18 </a:t>
            </a:r>
            <a:r>
              <a:rPr lang="en-US" sz="2200" dirty="0" err="1"/>
              <a:t>tahun</a:t>
            </a:r>
            <a:r>
              <a:rPr lang="en-US" sz="2200" dirty="0"/>
              <a:t> </a:t>
            </a:r>
            <a:r>
              <a:rPr lang="en-US" sz="2200" dirty="0" err="1"/>
              <a:t>ke</a:t>
            </a:r>
            <a:r>
              <a:rPr lang="en-US" sz="2200" dirty="0"/>
              <a:t> </a:t>
            </a:r>
            <a:r>
              <a:rPr lang="en-US" sz="2200" dirty="0" err="1" smtClean="0"/>
              <a:t>atas</a:t>
            </a:r>
            <a:r>
              <a:rPr lang="en-US" sz="2200" dirty="0" smtClean="0"/>
              <a:t>.</a:t>
            </a:r>
          </a:p>
          <a:p>
            <a:r>
              <a:rPr lang="en-US" sz="2200" dirty="0" err="1"/>
              <a:t>Pemilihan</a:t>
            </a:r>
            <a:r>
              <a:rPr lang="en-US" sz="2200" dirty="0"/>
              <a:t> </a:t>
            </a:r>
            <a:r>
              <a:rPr lang="en-US" sz="2200" dirty="0" err="1"/>
              <a:t>digelar</a:t>
            </a:r>
            <a:r>
              <a:rPr lang="en-US" sz="2200" dirty="0"/>
              <a:t> </a:t>
            </a:r>
            <a:r>
              <a:rPr lang="en-US" sz="2200" dirty="0" err="1"/>
              <a:t>pada</a:t>
            </a:r>
            <a:r>
              <a:rPr lang="en-US" sz="2200" dirty="0"/>
              <a:t> </a:t>
            </a:r>
            <a:r>
              <a:rPr lang="en-US" sz="2200" dirty="0" err="1"/>
              <a:t>setiap</a:t>
            </a:r>
            <a:r>
              <a:rPr lang="en-US" sz="2200" dirty="0"/>
              <a:t> </a:t>
            </a:r>
            <a:r>
              <a:rPr lang="en-US" sz="2200" dirty="0" err="1"/>
              <a:t>tahun</a:t>
            </a:r>
            <a:r>
              <a:rPr lang="en-US" sz="2200" dirty="0"/>
              <a:t> </a:t>
            </a:r>
            <a:r>
              <a:rPr lang="en-US" sz="2200" dirty="0" err="1"/>
              <a:t>genap</a:t>
            </a:r>
            <a:r>
              <a:rPr lang="en-US" sz="2200" dirty="0"/>
              <a:t> di </a:t>
            </a:r>
            <a:r>
              <a:rPr lang="en-US" sz="2200" dirty="0" err="1"/>
              <a:t>wilayah</a:t>
            </a:r>
            <a:r>
              <a:rPr lang="en-US" sz="2200" dirty="0"/>
              <a:t> federal </a:t>
            </a:r>
            <a:r>
              <a:rPr lang="en-US" sz="2200" dirty="0" err="1"/>
              <a:t>dan</a:t>
            </a:r>
            <a:r>
              <a:rPr lang="en-US" sz="2200" dirty="0"/>
              <a:t> </a:t>
            </a:r>
            <a:r>
              <a:rPr lang="en-US" sz="2200" dirty="0" err="1"/>
              <a:t>sebagian</a:t>
            </a:r>
            <a:r>
              <a:rPr lang="en-US" sz="2200" dirty="0"/>
              <a:t> </a:t>
            </a:r>
            <a:r>
              <a:rPr lang="en-US" sz="2200" dirty="0" err="1"/>
              <a:t>besar</a:t>
            </a:r>
            <a:r>
              <a:rPr lang="en-US" sz="2200" dirty="0"/>
              <a:t> </a:t>
            </a:r>
            <a:r>
              <a:rPr lang="en-US" sz="2200" dirty="0" err="1"/>
              <a:t>negara</a:t>
            </a:r>
            <a:r>
              <a:rPr lang="en-US" sz="2200" dirty="0"/>
              <a:t> </a:t>
            </a:r>
            <a:r>
              <a:rPr lang="en-US" sz="2200" dirty="0" err="1"/>
              <a:t>bagian</a:t>
            </a:r>
            <a:r>
              <a:rPr lang="en-US" sz="2200" dirty="0"/>
              <a:t> </a:t>
            </a:r>
            <a:r>
              <a:rPr lang="en-US" sz="2200" dirty="0" err="1"/>
              <a:t>serta</a:t>
            </a:r>
            <a:r>
              <a:rPr lang="en-US" sz="2200" dirty="0"/>
              <a:t> </a:t>
            </a:r>
            <a:r>
              <a:rPr lang="en-US" sz="2200" dirty="0" err="1"/>
              <a:t>lokal</a:t>
            </a:r>
            <a:r>
              <a:rPr lang="en-US" sz="2200" dirty="0"/>
              <a:t> </a:t>
            </a:r>
            <a:r>
              <a:rPr lang="en-US" sz="2200" dirty="0" err="1"/>
              <a:t>untuk</a:t>
            </a:r>
            <a:r>
              <a:rPr lang="en-US" sz="2200" dirty="0"/>
              <a:t> </a:t>
            </a:r>
            <a:r>
              <a:rPr lang="en-US" sz="2200" dirty="0" err="1"/>
              <a:t>berbagai</a:t>
            </a:r>
            <a:r>
              <a:rPr lang="en-US" sz="2200" dirty="0"/>
              <a:t> </a:t>
            </a:r>
            <a:r>
              <a:rPr lang="en-US" sz="2200" dirty="0" err="1"/>
              <a:t>jabatan</a:t>
            </a:r>
            <a:r>
              <a:rPr lang="en-US" sz="2200" dirty="0"/>
              <a:t> </a:t>
            </a:r>
            <a:r>
              <a:rPr lang="en-US" sz="2200" dirty="0" err="1"/>
              <a:t>pemerintahan</a:t>
            </a:r>
            <a:r>
              <a:rPr lang="en-US" sz="2200" dirty="0"/>
              <a:t> di AS. </a:t>
            </a:r>
            <a:r>
              <a:rPr lang="en-US" sz="2200" dirty="0" err="1"/>
              <a:t>Beberapa</a:t>
            </a:r>
            <a:r>
              <a:rPr lang="en-US" sz="2200" dirty="0"/>
              <a:t> </a:t>
            </a:r>
            <a:r>
              <a:rPr lang="en-US" sz="2200" dirty="0" err="1"/>
              <a:t>negara</a:t>
            </a:r>
            <a:r>
              <a:rPr lang="en-US" sz="2200" dirty="0"/>
              <a:t> </a:t>
            </a:r>
            <a:r>
              <a:rPr lang="en-US" sz="2200" dirty="0" err="1"/>
              <a:t>bagian</a:t>
            </a:r>
            <a:r>
              <a:rPr lang="en-US" sz="2200" dirty="0"/>
              <a:t> </a:t>
            </a:r>
            <a:r>
              <a:rPr lang="en-US" sz="2200" dirty="0" err="1"/>
              <a:t>dan</a:t>
            </a:r>
            <a:r>
              <a:rPr lang="en-US" sz="2200" dirty="0"/>
              <a:t> </a:t>
            </a:r>
            <a:r>
              <a:rPr lang="en-US" sz="2200" dirty="0" err="1"/>
              <a:t>wilayah</a:t>
            </a:r>
            <a:r>
              <a:rPr lang="en-US" sz="2200" dirty="0"/>
              <a:t> </a:t>
            </a:r>
            <a:r>
              <a:rPr lang="en-US" sz="2200" dirty="0" err="1"/>
              <a:t>lokal</a:t>
            </a:r>
            <a:r>
              <a:rPr lang="en-US" sz="2200" dirty="0"/>
              <a:t> </a:t>
            </a:r>
            <a:r>
              <a:rPr lang="en-US" sz="2200" dirty="0" err="1"/>
              <a:t>mengadakan</a:t>
            </a:r>
            <a:r>
              <a:rPr lang="en-US" sz="2200" dirty="0"/>
              <a:t> </a:t>
            </a:r>
            <a:r>
              <a:rPr lang="en-US" sz="2200" dirty="0" err="1"/>
              <a:t>pemilihan</a:t>
            </a:r>
            <a:r>
              <a:rPr lang="en-US" sz="2200" dirty="0"/>
              <a:t> </a:t>
            </a:r>
            <a:r>
              <a:rPr lang="en-US" sz="2200" dirty="0" err="1"/>
              <a:t>setiap</a:t>
            </a:r>
            <a:r>
              <a:rPr lang="en-US" sz="2200" dirty="0"/>
              <a:t> </a:t>
            </a:r>
            <a:r>
              <a:rPr lang="en-US" sz="2200" dirty="0" err="1"/>
              <a:t>tahun</a:t>
            </a:r>
            <a:r>
              <a:rPr lang="en-US" sz="2200" dirty="0"/>
              <a:t> </a:t>
            </a:r>
            <a:r>
              <a:rPr lang="en-US" sz="2200" dirty="0" err="1"/>
              <a:t>ganjil</a:t>
            </a:r>
            <a:r>
              <a:rPr lang="en-US" sz="2200" dirty="0"/>
              <a:t>. </a:t>
            </a:r>
            <a:r>
              <a:rPr lang="en-US" sz="2200" dirty="0" err="1"/>
              <a:t>Setiap</a:t>
            </a:r>
            <a:r>
              <a:rPr lang="en-US" sz="2200" dirty="0"/>
              <a:t> </a:t>
            </a:r>
            <a:r>
              <a:rPr lang="en-US" sz="2200" dirty="0" err="1"/>
              <a:t>empat</a:t>
            </a:r>
            <a:r>
              <a:rPr lang="en-US" sz="2200" dirty="0"/>
              <a:t> </a:t>
            </a:r>
            <a:r>
              <a:rPr lang="en-US" sz="2200" dirty="0" err="1"/>
              <a:t>tahun</a:t>
            </a:r>
            <a:r>
              <a:rPr lang="en-US" sz="2200" dirty="0"/>
              <a:t>, </a:t>
            </a:r>
            <a:r>
              <a:rPr lang="en-US" sz="2200" dirty="0" err="1"/>
              <a:t>warga</a:t>
            </a:r>
            <a:r>
              <a:rPr lang="en-US" sz="2200" dirty="0"/>
              <a:t> Amerika </a:t>
            </a:r>
            <a:r>
              <a:rPr lang="en-US" sz="2200" dirty="0" err="1"/>
              <a:t>memilih</a:t>
            </a:r>
            <a:r>
              <a:rPr lang="en-US" sz="2200" dirty="0"/>
              <a:t> </a:t>
            </a:r>
            <a:r>
              <a:rPr lang="en-US" sz="2200" dirty="0" err="1"/>
              <a:t>seorang</a:t>
            </a:r>
            <a:r>
              <a:rPr lang="en-US" sz="2200" dirty="0"/>
              <a:t> </a:t>
            </a:r>
            <a:r>
              <a:rPr lang="en-US" sz="2200" dirty="0" err="1"/>
              <a:t>presiden</a:t>
            </a:r>
            <a:r>
              <a:rPr lang="en-US" sz="2200" dirty="0"/>
              <a:t> </a:t>
            </a:r>
            <a:r>
              <a:rPr lang="en-US" sz="2200" dirty="0" err="1"/>
              <a:t>dan</a:t>
            </a:r>
            <a:r>
              <a:rPr lang="en-US" sz="2200" dirty="0"/>
              <a:t> </a:t>
            </a:r>
            <a:r>
              <a:rPr lang="en-US" sz="2200" dirty="0" err="1"/>
              <a:t>wakilnya</a:t>
            </a:r>
            <a:r>
              <a:rPr lang="en-US" sz="2200" dirty="0"/>
              <a:t>. </a:t>
            </a:r>
            <a:r>
              <a:rPr lang="en-US" sz="2200" dirty="0" err="1"/>
              <a:t>Sedangkan</a:t>
            </a:r>
            <a:r>
              <a:rPr lang="en-US" sz="2200" dirty="0"/>
              <a:t> </a:t>
            </a:r>
            <a:r>
              <a:rPr lang="en-US" sz="2200" dirty="0" err="1"/>
              <a:t>setiap</a:t>
            </a:r>
            <a:r>
              <a:rPr lang="en-US" sz="2200" dirty="0"/>
              <a:t> </a:t>
            </a:r>
            <a:r>
              <a:rPr lang="en-US" sz="2200" dirty="0" err="1"/>
              <a:t>dua</a:t>
            </a:r>
            <a:r>
              <a:rPr lang="en-US" sz="2200" dirty="0"/>
              <a:t> </a:t>
            </a:r>
            <a:r>
              <a:rPr lang="en-US" sz="2200" dirty="0" err="1"/>
              <a:t>tahun</a:t>
            </a:r>
            <a:r>
              <a:rPr lang="en-US" sz="2200" dirty="0"/>
              <a:t>, </a:t>
            </a:r>
            <a:r>
              <a:rPr lang="en-US" sz="2200" dirty="0" err="1"/>
              <a:t>warga</a:t>
            </a:r>
            <a:r>
              <a:rPr lang="en-US" sz="2200" dirty="0"/>
              <a:t> Amerika </a:t>
            </a:r>
            <a:r>
              <a:rPr lang="en-US" sz="2200" dirty="0" err="1"/>
              <a:t>memilih</a:t>
            </a:r>
            <a:r>
              <a:rPr lang="en-US" sz="2200" dirty="0"/>
              <a:t> </a:t>
            </a:r>
            <a:r>
              <a:rPr lang="en-US" sz="2200" dirty="0" err="1"/>
              <a:t>ke</a:t>
            </a:r>
            <a:r>
              <a:rPr lang="en-US" sz="2200" dirty="0"/>
              <a:t> 435 </a:t>
            </a:r>
            <a:r>
              <a:rPr lang="en-US" sz="2200" dirty="0" err="1"/>
              <a:t>anggota</a:t>
            </a:r>
            <a:r>
              <a:rPr lang="en-US" sz="2200" dirty="0"/>
              <a:t> DPR AS </a:t>
            </a:r>
            <a:r>
              <a:rPr lang="en-US" sz="2200" dirty="0" err="1"/>
              <a:t>dan</a:t>
            </a:r>
            <a:r>
              <a:rPr lang="en-US" sz="2200" dirty="0"/>
              <a:t> </a:t>
            </a:r>
            <a:r>
              <a:rPr lang="en-US" sz="2200" dirty="0" err="1"/>
              <a:t>kira-kira</a:t>
            </a:r>
            <a:r>
              <a:rPr lang="en-US" sz="2200" dirty="0"/>
              <a:t> </a:t>
            </a:r>
            <a:r>
              <a:rPr lang="en-US" sz="2200" dirty="0" err="1"/>
              <a:t>sepertiga</a:t>
            </a:r>
            <a:r>
              <a:rPr lang="en-US" sz="2200" dirty="0"/>
              <a:t> </a:t>
            </a:r>
            <a:r>
              <a:rPr lang="en-US" sz="2200" dirty="0" err="1"/>
              <a:t>dari</a:t>
            </a:r>
            <a:r>
              <a:rPr lang="en-US" sz="2200" dirty="0"/>
              <a:t> 100 </a:t>
            </a:r>
            <a:r>
              <a:rPr lang="en-US" sz="2200" dirty="0" err="1"/>
              <a:t>anggota</a:t>
            </a:r>
            <a:r>
              <a:rPr lang="en-US" sz="2200" dirty="0"/>
              <a:t> </a:t>
            </a:r>
            <a:r>
              <a:rPr lang="en-US" sz="2200" dirty="0" err="1"/>
              <a:t>Senat</a:t>
            </a:r>
            <a:r>
              <a:rPr lang="en-US" sz="2200" dirty="0"/>
              <a:t> Amerika </a:t>
            </a:r>
            <a:r>
              <a:rPr lang="en-US" sz="2200" dirty="0" err="1"/>
              <a:t>Serikat</a:t>
            </a:r>
            <a:r>
              <a:rPr lang="en-US" sz="2200" dirty="0"/>
              <a:t>. Masa </a:t>
            </a:r>
            <a:r>
              <a:rPr lang="en-US" sz="2200" dirty="0" err="1"/>
              <a:t>bakti</a:t>
            </a:r>
            <a:r>
              <a:rPr lang="en-US" sz="2200" dirty="0"/>
              <a:t> </a:t>
            </a:r>
            <a:r>
              <a:rPr lang="en-US" sz="2200" dirty="0" err="1"/>
              <a:t>setiap</a:t>
            </a:r>
            <a:r>
              <a:rPr lang="en-US" sz="2200" dirty="0"/>
              <a:t> senator </a:t>
            </a:r>
            <a:r>
              <a:rPr lang="en-US" sz="2200" dirty="0" err="1"/>
              <a:t>enam</a:t>
            </a:r>
            <a:r>
              <a:rPr lang="en-US" sz="2200" dirty="0"/>
              <a:t> </a:t>
            </a:r>
            <a:r>
              <a:rPr lang="en-US" sz="2200" dirty="0" err="1"/>
              <a:t>tahun</a:t>
            </a:r>
            <a:endParaRPr lang="en-US" sz="2200" dirty="0"/>
          </a:p>
          <a:p>
            <a:endParaRPr lang="en-US" dirty="0"/>
          </a:p>
        </p:txBody>
      </p:sp>
    </p:spTree>
    <p:extLst>
      <p:ext uri="{BB962C8B-B14F-4D97-AF65-F5344CB8AC3E}">
        <p14:creationId xmlns:p14="http://schemas.microsoft.com/office/powerpoint/2010/main" val="3965275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1237" y="627017"/>
            <a:ext cx="9860935" cy="5646367"/>
          </a:xfrm>
          <a:prstGeom prst="rect">
            <a:avLst/>
          </a:prstGeom>
        </p:spPr>
      </p:pic>
    </p:spTree>
    <p:extLst>
      <p:ext uri="{BB962C8B-B14F-4D97-AF65-F5344CB8AC3E}">
        <p14:creationId xmlns:p14="http://schemas.microsoft.com/office/powerpoint/2010/main" val="192648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Analisa</a:t>
            </a:r>
            <a:r>
              <a:rPr lang="en-US" dirty="0" smtClean="0"/>
              <a:t> </a:t>
            </a:r>
            <a:r>
              <a:rPr lang="en-US" dirty="0" err="1" smtClean="0"/>
              <a:t>dari</a:t>
            </a:r>
            <a:r>
              <a:rPr lang="en-US" dirty="0" smtClean="0"/>
              <a:t> </a:t>
            </a:r>
            <a:r>
              <a:rPr lang="en-US" dirty="0" err="1" smtClean="0"/>
              <a:t>Grafik</a:t>
            </a:r>
            <a:r>
              <a:rPr lang="en-US" dirty="0" smtClean="0"/>
              <a:t> </a:t>
            </a:r>
            <a:r>
              <a:rPr lang="en-US" dirty="0" err="1" smtClean="0"/>
              <a:t>diatas</a:t>
            </a:r>
            <a:r>
              <a:rPr lang="en-US" dirty="0" smtClean="0"/>
              <a:t/>
            </a:r>
            <a:br>
              <a:rPr lang="en-US" dirty="0" smtClean="0"/>
            </a:br>
            <a:r>
              <a:rPr lang="en-US" sz="2700" b="1" dirty="0" smtClean="0"/>
              <a:t>based </a:t>
            </a:r>
            <a:r>
              <a:rPr lang="en-US" sz="2700" b="1" dirty="0"/>
              <a:t>on income, Education, and ethnicity:</a:t>
            </a:r>
            <a:endParaRPr lang="en-US" sz="2700" dirty="0"/>
          </a:p>
        </p:txBody>
      </p:sp>
      <p:sp>
        <p:nvSpPr>
          <p:cNvPr id="3" name="Content Placeholder 2"/>
          <p:cNvSpPr>
            <a:spLocks noGrp="1"/>
          </p:cNvSpPr>
          <p:nvPr>
            <p:ph idx="1"/>
          </p:nvPr>
        </p:nvSpPr>
        <p:spPr/>
        <p:txBody>
          <a:bodyPr>
            <a:normAutofit fontScale="92500" lnSpcReduction="10000"/>
          </a:bodyPr>
          <a:lstStyle/>
          <a:p>
            <a:r>
              <a:rPr lang="en-US" dirty="0" err="1" smtClean="0"/>
              <a:t>Secara</a:t>
            </a:r>
            <a:r>
              <a:rPr lang="en-US" dirty="0" smtClean="0"/>
              <a:t> head to head, Dari </a:t>
            </a:r>
            <a:r>
              <a:rPr lang="en-US" dirty="0" err="1" smtClean="0"/>
              <a:t>sisi</a:t>
            </a:r>
            <a:r>
              <a:rPr lang="en-US" dirty="0" smtClean="0"/>
              <a:t> Income </a:t>
            </a:r>
            <a:r>
              <a:rPr lang="en-US" dirty="0" err="1" smtClean="0"/>
              <a:t>kecenderungan</a:t>
            </a:r>
            <a:r>
              <a:rPr lang="en-US" dirty="0" smtClean="0"/>
              <a:t> </a:t>
            </a:r>
            <a:r>
              <a:rPr lang="en-US" dirty="0" err="1" smtClean="0"/>
              <a:t>pemilih</a:t>
            </a:r>
            <a:r>
              <a:rPr lang="en-US" dirty="0" smtClean="0"/>
              <a:t> Hillary </a:t>
            </a:r>
            <a:r>
              <a:rPr lang="en-US" dirty="0" err="1" smtClean="0"/>
              <a:t>yaitu</a:t>
            </a:r>
            <a:r>
              <a:rPr lang="en-US" dirty="0" smtClean="0"/>
              <a:t> </a:t>
            </a:r>
            <a:r>
              <a:rPr lang="en-US" dirty="0" err="1" smtClean="0"/>
              <a:t>pada</a:t>
            </a:r>
            <a:r>
              <a:rPr lang="en-US" dirty="0" smtClean="0"/>
              <a:t> </a:t>
            </a:r>
            <a:r>
              <a:rPr lang="en-US" dirty="0" err="1" smtClean="0"/>
              <a:t>kelompok</a:t>
            </a:r>
            <a:r>
              <a:rPr lang="en-US" dirty="0" smtClean="0"/>
              <a:t> range Mid - Low Income, </a:t>
            </a:r>
            <a:r>
              <a:rPr lang="en-US" dirty="0" err="1" smtClean="0"/>
              <a:t>sedangkan</a:t>
            </a:r>
            <a:r>
              <a:rPr lang="en-US" dirty="0" smtClean="0"/>
              <a:t> Trump </a:t>
            </a:r>
            <a:r>
              <a:rPr lang="en-US" dirty="0" err="1" smtClean="0"/>
              <a:t>stabil</a:t>
            </a:r>
            <a:r>
              <a:rPr lang="en-US" dirty="0" smtClean="0"/>
              <a:t> </a:t>
            </a:r>
            <a:r>
              <a:rPr lang="en-US" dirty="0" err="1" smtClean="0"/>
              <a:t>dikelompok</a:t>
            </a:r>
            <a:r>
              <a:rPr lang="en-US" dirty="0" smtClean="0"/>
              <a:t> Middle Class.</a:t>
            </a:r>
          </a:p>
          <a:p>
            <a:r>
              <a:rPr lang="en-US" dirty="0" err="1" smtClean="0"/>
              <a:t>Sedangkan</a:t>
            </a:r>
            <a:r>
              <a:rPr lang="en-US" dirty="0" smtClean="0"/>
              <a:t> </a:t>
            </a:r>
            <a:r>
              <a:rPr lang="en-US" dirty="0" err="1" smtClean="0"/>
              <a:t>dalam</a:t>
            </a:r>
            <a:r>
              <a:rPr lang="en-US" dirty="0" smtClean="0"/>
              <a:t> sentiment </a:t>
            </a:r>
            <a:r>
              <a:rPr lang="en-US" dirty="0" err="1" smtClean="0"/>
              <a:t>etnis</a:t>
            </a:r>
            <a:r>
              <a:rPr lang="en-US" dirty="0" smtClean="0"/>
              <a:t>, </a:t>
            </a:r>
            <a:r>
              <a:rPr lang="en-US" dirty="0" err="1" smtClean="0"/>
              <a:t>kulih</a:t>
            </a:r>
            <a:r>
              <a:rPr lang="en-US" dirty="0" smtClean="0"/>
              <a:t> </a:t>
            </a:r>
            <a:r>
              <a:rPr lang="en-US" dirty="0" err="1" smtClean="0"/>
              <a:t>hitam</a:t>
            </a:r>
            <a:r>
              <a:rPr lang="en-US" dirty="0" smtClean="0"/>
              <a:t> </a:t>
            </a:r>
            <a:r>
              <a:rPr lang="en-US" dirty="0" err="1" smtClean="0"/>
              <a:t>lebih</a:t>
            </a:r>
            <a:r>
              <a:rPr lang="en-US" dirty="0" smtClean="0"/>
              <a:t> </a:t>
            </a:r>
            <a:r>
              <a:rPr lang="en-US" dirty="0" err="1" smtClean="0"/>
              <a:t>memilih</a:t>
            </a:r>
            <a:r>
              <a:rPr lang="en-US" dirty="0" smtClean="0"/>
              <a:t> Hillary Clinton </a:t>
            </a:r>
            <a:r>
              <a:rPr lang="en-US" dirty="0" err="1" smtClean="0"/>
              <a:t>dibanding</a:t>
            </a:r>
            <a:r>
              <a:rPr lang="en-US" dirty="0" smtClean="0"/>
              <a:t> Trump </a:t>
            </a:r>
            <a:r>
              <a:rPr lang="en-US" dirty="0" err="1" smtClean="0"/>
              <a:t>sedangkan</a:t>
            </a:r>
            <a:r>
              <a:rPr lang="en-US" dirty="0" smtClean="0"/>
              <a:t> Hispanic </a:t>
            </a:r>
            <a:r>
              <a:rPr lang="en-US" dirty="0" err="1" smtClean="0"/>
              <a:t>perbedaannya</a:t>
            </a:r>
            <a:r>
              <a:rPr lang="en-US" dirty="0" smtClean="0"/>
              <a:t> </a:t>
            </a:r>
            <a:r>
              <a:rPr lang="en-US" dirty="0" err="1" smtClean="0"/>
              <a:t>tidak</a:t>
            </a:r>
            <a:r>
              <a:rPr lang="en-US" dirty="0" smtClean="0"/>
              <a:t> </a:t>
            </a:r>
            <a:r>
              <a:rPr lang="en-US" dirty="0" err="1" smtClean="0"/>
              <a:t>signifikan</a:t>
            </a:r>
            <a:r>
              <a:rPr lang="en-US" dirty="0" smtClean="0"/>
              <a:t> </a:t>
            </a:r>
            <a:r>
              <a:rPr lang="en-US" dirty="0" err="1" smtClean="0"/>
              <a:t>dan</a:t>
            </a:r>
            <a:r>
              <a:rPr lang="en-US" dirty="0" smtClean="0"/>
              <a:t> trend </a:t>
            </a:r>
            <a:r>
              <a:rPr lang="en-US" dirty="0" err="1" smtClean="0"/>
              <a:t>nya</a:t>
            </a:r>
            <a:r>
              <a:rPr lang="en-US" dirty="0" smtClean="0"/>
              <a:t> </a:t>
            </a:r>
            <a:r>
              <a:rPr lang="en-US" dirty="0" err="1" smtClean="0"/>
              <a:t>masih</a:t>
            </a:r>
            <a:r>
              <a:rPr lang="en-US" dirty="0" smtClean="0"/>
              <a:t> </a:t>
            </a:r>
            <a:r>
              <a:rPr lang="en-US" dirty="0" err="1" smtClean="0"/>
              <a:t>positif</a:t>
            </a:r>
            <a:r>
              <a:rPr lang="en-US" dirty="0" smtClean="0"/>
              <a:t>. </a:t>
            </a:r>
            <a:r>
              <a:rPr lang="en-US" dirty="0" err="1" smtClean="0"/>
              <a:t>Kampanye</a:t>
            </a:r>
            <a:r>
              <a:rPr lang="en-US" dirty="0" smtClean="0"/>
              <a:t> Trump yang anti-</a:t>
            </a:r>
            <a:r>
              <a:rPr lang="en-US" dirty="0" err="1" smtClean="0"/>
              <a:t>imigran</a:t>
            </a:r>
            <a:r>
              <a:rPr lang="en-US" dirty="0" smtClean="0"/>
              <a:t> </a:t>
            </a:r>
            <a:r>
              <a:rPr lang="en-US" dirty="0" err="1" smtClean="0"/>
              <a:t>tidak</a:t>
            </a:r>
            <a:r>
              <a:rPr lang="en-US" dirty="0" smtClean="0"/>
              <a:t> </a:t>
            </a:r>
            <a:r>
              <a:rPr lang="en-US" dirty="0" err="1" smtClean="0"/>
              <a:t>terlalu</a:t>
            </a:r>
            <a:r>
              <a:rPr lang="en-US" dirty="0" smtClean="0"/>
              <a:t> </a:t>
            </a:r>
            <a:r>
              <a:rPr lang="en-US" dirty="0" err="1" smtClean="0"/>
              <a:t>berpengaruh</a:t>
            </a:r>
            <a:r>
              <a:rPr lang="en-US" dirty="0" smtClean="0"/>
              <a:t> </a:t>
            </a:r>
            <a:r>
              <a:rPr lang="en-US" dirty="0" err="1" smtClean="0"/>
              <a:t>pada</a:t>
            </a:r>
            <a:r>
              <a:rPr lang="en-US" dirty="0" smtClean="0"/>
              <a:t> </a:t>
            </a:r>
            <a:r>
              <a:rPr lang="en-US" dirty="0" err="1" smtClean="0"/>
              <a:t>suara</a:t>
            </a:r>
            <a:r>
              <a:rPr lang="en-US" dirty="0" smtClean="0"/>
              <a:t> Hispanic.</a:t>
            </a:r>
          </a:p>
          <a:p>
            <a:r>
              <a:rPr lang="en-US" dirty="0" err="1" smtClean="0"/>
              <a:t>Kelompok</a:t>
            </a:r>
            <a:r>
              <a:rPr lang="en-US" dirty="0" smtClean="0"/>
              <a:t> </a:t>
            </a:r>
            <a:r>
              <a:rPr lang="en-US" dirty="0" err="1" smtClean="0"/>
              <a:t>Kurang</a:t>
            </a:r>
            <a:r>
              <a:rPr lang="en-US" dirty="0" smtClean="0"/>
              <a:t> </a:t>
            </a:r>
            <a:r>
              <a:rPr lang="en-US" dirty="0" err="1" smtClean="0"/>
              <a:t>mampu</a:t>
            </a:r>
            <a:r>
              <a:rPr lang="en-US" dirty="0" smtClean="0"/>
              <a:t>, </a:t>
            </a:r>
            <a:r>
              <a:rPr lang="en-US" dirty="0" err="1" smtClean="0"/>
              <a:t>Pengangguran</a:t>
            </a:r>
            <a:r>
              <a:rPr lang="en-US" dirty="0" smtClean="0"/>
              <a:t> </a:t>
            </a:r>
            <a:r>
              <a:rPr lang="en-US" dirty="0" err="1" smtClean="0"/>
              <a:t>dan</a:t>
            </a:r>
            <a:r>
              <a:rPr lang="en-US" dirty="0" smtClean="0"/>
              <a:t> </a:t>
            </a:r>
            <a:r>
              <a:rPr lang="en-US" dirty="0" err="1" smtClean="0"/>
              <a:t>Jenis</a:t>
            </a:r>
            <a:r>
              <a:rPr lang="en-US" dirty="0" smtClean="0"/>
              <a:t> </a:t>
            </a:r>
            <a:r>
              <a:rPr lang="en-US" dirty="0" err="1" smtClean="0"/>
              <a:t>Kelamin</a:t>
            </a:r>
            <a:r>
              <a:rPr lang="en-US" dirty="0" smtClean="0"/>
              <a:t> </a:t>
            </a:r>
            <a:r>
              <a:rPr lang="en-US" dirty="0" err="1" smtClean="0"/>
              <a:t>Wanita</a:t>
            </a:r>
            <a:r>
              <a:rPr lang="en-US" dirty="0" smtClean="0"/>
              <a:t> </a:t>
            </a:r>
            <a:r>
              <a:rPr lang="en-US" dirty="0" err="1" smtClean="0"/>
              <a:t>lebih</a:t>
            </a:r>
            <a:r>
              <a:rPr lang="en-US" dirty="0" smtClean="0"/>
              <a:t> </a:t>
            </a:r>
            <a:r>
              <a:rPr lang="en-US" dirty="0" err="1" smtClean="0"/>
              <a:t>memilih</a:t>
            </a:r>
            <a:r>
              <a:rPr lang="en-US" dirty="0" smtClean="0"/>
              <a:t> Hillary Clinton </a:t>
            </a:r>
            <a:r>
              <a:rPr lang="en-US" dirty="0" err="1" smtClean="0"/>
              <a:t>dibanding</a:t>
            </a:r>
            <a:r>
              <a:rPr lang="en-US" dirty="0" smtClean="0"/>
              <a:t> Donald Trump, </a:t>
            </a:r>
            <a:r>
              <a:rPr lang="en-US" dirty="0" err="1" smtClean="0"/>
              <a:t>hal</a:t>
            </a:r>
            <a:r>
              <a:rPr lang="en-US" dirty="0" smtClean="0"/>
              <a:t> </a:t>
            </a:r>
            <a:r>
              <a:rPr lang="en-US" dirty="0" err="1" smtClean="0"/>
              <a:t>ini</a:t>
            </a:r>
            <a:r>
              <a:rPr lang="en-US" dirty="0" smtClean="0"/>
              <a:t> </a:t>
            </a:r>
            <a:r>
              <a:rPr lang="en-US" dirty="0" err="1" smtClean="0"/>
              <a:t>mungkin</a:t>
            </a:r>
            <a:r>
              <a:rPr lang="en-US" dirty="0" smtClean="0"/>
              <a:t> </a:t>
            </a:r>
            <a:r>
              <a:rPr lang="en-US" dirty="0" err="1" smtClean="0"/>
              <a:t>dipengaruhi</a:t>
            </a:r>
            <a:r>
              <a:rPr lang="en-US" dirty="0" smtClean="0"/>
              <a:t> </a:t>
            </a:r>
            <a:r>
              <a:rPr lang="en-US" dirty="0" err="1" smtClean="0"/>
              <a:t>oleh</a:t>
            </a:r>
            <a:r>
              <a:rPr lang="en-US" dirty="0" smtClean="0"/>
              <a:t> </a:t>
            </a:r>
            <a:r>
              <a:rPr lang="en-US" dirty="0" err="1" smtClean="0"/>
              <a:t>kampanye</a:t>
            </a:r>
            <a:r>
              <a:rPr lang="en-US" dirty="0" smtClean="0"/>
              <a:t> Hillary yang </a:t>
            </a:r>
            <a:r>
              <a:rPr lang="en-US" dirty="0" err="1" smtClean="0"/>
              <a:t>akan</a:t>
            </a:r>
            <a:r>
              <a:rPr lang="en-US" dirty="0" smtClean="0"/>
              <a:t> </a:t>
            </a:r>
            <a:r>
              <a:rPr lang="en-US" dirty="0" err="1" smtClean="0"/>
              <a:t>mendorong</a:t>
            </a:r>
            <a:r>
              <a:rPr lang="en-US" dirty="0" smtClean="0"/>
              <a:t> </a:t>
            </a:r>
            <a:r>
              <a:rPr lang="en-US" dirty="0" err="1" smtClean="0"/>
              <a:t>pertumbuhan</a:t>
            </a:r>
            <a:r>
              <a:rPr lang="en-US" dirty="0" smtClean="0"/>
              <a:t> </a:t>
            </a:r>
            <a:r>
              <a:rPr lang="en-US" dirty="0" err="1" smtClean="0"/>
              <a:t>lapangan</a:t>
            </a:r>
            <a:r>
              <a:rPr lang="en-US" dirty="0" smtClean="0"/>
              <a:t> </a:t>
            </a:r>
            <a:r>
              <a:rPr lang="en-US" dirty="0" err="1" smtClean="0"/>
              <a:t>kerja</a:t>
            </a:r>
            <a:r>
              <a:rPr lang="en-US" dirty="0" smtClean="0"/>
              <a:t>, </a:t>
            </a:r>
            <a:r>
              <a:rPr lang="en-US" dirty="0" err="1" smtClean="0"/>
              <a:t>dan</a:t>
            </a:r>
            <a:r>
              <a:rPr lang="en-US" dirty="0" smtClean="0"/>
              <a:t> </a:t>
            </a:r>
            <a:r>
              <a:rPr lang="en-US" dirty="0" err="1" smtClean="0"/>
              <a:t>menghapus</a:t>
            </a:r>
            <a:r>
              <a:rPr lang="en-US" dirty="0" smtClean="0"/>
              <a:t> </a:t>
            </a:r>
            <a:r>
              <a:rPr lang="en-US" dirty="0" err="1" smtClean="0"/>
              <a:t>pajak</a:t>
            </a:r>
            <a:r>
              <a:rPr lang="en-US" dirty="0" smtClean="0"/>
              <a:t> </a:t>
            </a:r>
            <a:r>
              <a:rPr lang="en-US" dirty="0" err="1" smtClean="0"/>
              <a:t>pada</a:t>
            </a:r>
            <a:r>
              <a:rPr lang="en-US" dirty="0" smtClean="0"/>
              <a:t> </a:t>
            </a:r>
            <a:r>
              <a:rPr lang="en-US" dirty="0" err="1" smtClean="0"/>
              <a:t>warga</a:t>
            </a:r>
            <a:r>
              <a:rPr lang="en-US" dirty="0" smtClean="0"/>
              <a:t> </a:t>
            </a:r>
            <a:r>
              <a:rPr lang="en-US" dirty="0" err="1" smtClean="0"/>
              <a:t>kurang</a:t>
            </a:r>
            <a:r>
              <a:rPr lang="en-US" dirty="0" smtClean="0"/>
              <a:t> </a:t>
            </a:r>
            <a:r>
              <a:rPr lang="en-US" dirty="0" err="1" smtClean="0"/>
              <a:t>mampu</a:t>
            </a:r>
            <a:endParaRPr lang="en-US" dirty="0" smtClean="0"/>
          </a:p>
          <a:p>
            <a:r>
              <a:rPr lang="en-US" dirty="0" err="1" smtClean="0"/>
              <a:t>Untuk</a:t>
            </a:r>
            <a:r>
              <a:rPr lang="en-US" dirty="0" smtClean="0"/>
              <a:t> Tingkat </a:t>
            </a:r>
            <a:r>
              <a:rPr lang="en-US" dirty="0" err="1" smtClean="0"/>
              <a:t>Pendidikan</a:t>
            </a:r>
            <a:r>
              <a:rPr lang="en-US" dirty="0" smtClean="0"/>
              <a:t> Tinggi, </a:t>
            </a:r>
            <a:r>
              <a:rPr lang="en-US" dirty="0" err="1" smtClean="0"/>
              <a:t>pemilih</a:t>
            </a:r>
            <a:r>
              <a:rPr lang="en-US" dirty="0" smtClean="0"/>
              <a:t> </a:t>
            </a:r>
            <a:r>
              <a:rPr lang="en-US" dirty="0" err="1" smtClean="0"/>
              <a:t>lebih</a:t>
            </a:r>
            <a:r>
              <a:rPr lang="en-US" dirty="0" smtClean="0"/>
              <a:t> </a:t>
            </a:r>
            <a:r>
              <a:rPr lang="en-US" dirty="0" err="1" smtClean="0"/>
              <a:t>memilih</a:t>
            </a:r>
            <a:r>
              <a:rPr lang="en-US" dirty="0" smtClean="0"/>
              <a:t> Donald </a:t>
            </a:r>
            <a:r>
              <a:rPr lang="en-US" dirty="0" err="1" smtClean="0"/>
              <a:t>Trum</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84767209"/>
              </p:ext>
            </p:extLst>
          </p:nvPr>
        </p:nvGraphicFramePr>
        <p:xfrm>
          <a:off x="4872445" y="1690688"/>
          <a:ext cx="4425315" cy="3078480"/>
        </p:xfrm>
        <a:graphic>
          <a:graphicData uri="http://schemas.openxmlformats.org/drawingml/2006/table">
            <a:tbl>
              <a:tblPr/>
              <a:tblGrid>
                <a:gridCol w="1475105">
                  <a:extLst>
                    <a:ext uri="{9D8B030D-6E8A-4147-A177-3AD203B41FA5}">
                      <a16:colId xmlns:a16="http://schemas.microsoft.com/office/drawing/2014/main" val="2727779997"/>
                    </a:ext>
                  </a:extLst>
                </a:gridCol>
                <a:gridCol w="1475105">
                  <a:extLst>
                    <a:ext uri="{9D8B030D-6E8A-4147-A177-3AD203B41FA5}">
                      <a16:colId xmlns:a16="http://schemas.microsoft.com/office/drawing/2014/main" val="470692579"/>
                    </a:ext>
                  </a:extLst>
                </a:gridCol>
                <a:gridCol w="1475105">
                  <a:extLst>
                    <a:ext uri="{9D8B030D-6E8A-4147-A177-3AD203B41FA5}">
                      <a16:colId xmlns:a16="http://schemas.microsoft.com/office/drawing/2014/main" val="137140835"/>
                    </a:ext>
                  </a:extLst>
                </a:gridCol>
              </a:tblGrid>
              <a:tr h="353990">
                <a:tc>
                  <a:txBody>
                    <a:bodyPr/>
                    <a:lstStyle/>
                    <a:p>
                      <a:pPr algn="l" fontAlgn="t"/>
                      <a:r>
                        <a:rPr lang="en-US" b="1" dirty="0">
                          <a:solidFill>
                            <a:srgbClr val="000000"/>
                          </a:solidFill>
                          <a:effectLst/>
                        </a:rPr>
                        <a:t>Household Income Range</a:t>
                      </a:r>
                    </a:p>
                  </a:txBody>
                  <a:tcPr marR="95250" marT="76200" marB="76200">
                    <a:lnL>
                      <a:noFill/>
                    </a:lnL>
                    <a:lnR>
                      <a:noFill/>
                    </a:lnR>
                    <a:lnT>
                      <a:noFill/>
                    </a:lnT>
                    <a:lnB w="9525" cap="flat" cmpd="sng" algn="ctr">
                      <a:solidFill>
                        <a:srgbClr val="EBEBEB"/>
                      </a:solidFill>
                      <a:prstDash val="solid"/>
                      <a:round/>
                      <a:headEnd type="none" w="med" len="med"/>
                      <a:tailEnd type="none" w="med" len="med"/>
                    </a:lnB>
                    <a:solidFill>
                      <a:srgbClr val="FFFFFF"/>
                    </a:solidFill>
                  </a:tcPr>
                </a:tc>
                <a:tc>
                  <a:txBody>
                    <a:bodyPr/>
                    <a:lstStyle/>
                    <a:p>
                      <a:pPr algn="l" fontAlgn="t"/>
                      <a:r>
                        <a:rPr lang="en-US" b="1">
                          <a:solidFill>
                            <a:srgbClr val="000000"/>
                          </a:solidFill>
                          <a:effectLst/>
                        </a:rPr>
                        <a:t>Millions of Households</a:t>
                      </a:r>
                    </a:p>
                  </a:txBody>
                  <a:tcPr marL="95250" marR="95250" marT="76200" marB="76200">
                    <a:lnL>
                      <a:noFill/>
                    </a:lnL>
                    <a:lnR>
                      <a:noFill/>
                    </a:lnR>
                    <a:lnT>
                      <a:noFill/>
                    </a:lnT>
                    <a:lnB w="9525" cap="flat" cmpd="sng" algn="ctr">
                      <a:solidFill>
                        <a:srgbClr val="EBEBEB"/>
                      </a:solidFill>
                      <a:prstDash val="solid"/>
                      <a:round/>
                      <a:headEnd type="none" w="med" len="med"/>
                      <a:tailEnd type="none" w="med" len="med"/>
                    </a:lnB>
                    <a:solidFill>
                      <a:srgbClr val="FFFFFF"/>
                    </a:solidFill>
                  </a:tcPr>
                </a:tc>
                <a:tc>
                  <a:txBody>
                    <a:bodyPr/>
                    <a:lstStyle/>
                    <a:p>
                      <a:pPr algn="l" fontAlgn="t"/>
                      <a:r>
                        <a:rPr lang="en-US" b="1">
                          <a:solidFill>
                            <a:srgbClr val="000000"/>
                          </a:solidFill>
                          <a:effectLst/>
                        </a:rPr>
                        <a:t>Comments</a:t>
                      </a:r>
                    </a:p>
                  </a:txBody>
                  <a:tcPr marL="95250" marR="95250" marT="76200" marB="76200">
                    <a:lnL>
                      <a:noFill/>
                    </a:lnL>
                    <a:lnR>
                      <a:noFill/>
                    </a:lnR>
                    <a:lnT>
                      <a:noFill/>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2012686985"/>
                  </a:ext>
                </a:extLst>
              </a:tr>
              <a:tr h="492509">
                <a:tc>
                  <a:txBody>
                    <a:bodyPr/>
                    <a:lstStyle/>
                    <a:p>
                      <a:r>
                        <a:rPr lang="en-US">
                          <a:effectLst/>
                        </a:rPr>
                        <a:t>Less than $20,000</a:t>
                      </a:r>
                    </a:p>
                  </a:txBody>
                  <a:tcPr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effectLst/>
                        </a:rPr>
                        <a:t>19.7</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effectLst/>
                        </a:rPr>
                        <a:t>Below or near poverty </a:t>
                      </a:r>
                      <a:r>
                        <a:rPr lang="en-US" b="1">
                          <a:effectLst/>
                        </a:rPr>
                        <a:t>level</a:t>
                      </a:r>
                      <a:endParaRPr lang="en-US">
                        <a:effectLst/>
                      </a:endParaRP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847677717"/>
                  </a:ext>
                </a:extLst>
              </a:tr>
              <a:tr h="353990">
                <a:tc>
                  <a:txBody>
                    <a:bodyPr/>
                    <a:lstStyle/>
                    <a:p>
                      <a:r>
                        <a:rPr lang="en-US">
                          <a:effectLst/>
                        </a:rPr>
                        <a:t>$20,000 - $44,999</a:t>
                      </a:r>
                    </a:p>
                  </a:txBody>
                  <a:tcPr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effectLst/>
                        </a:rPr>
                        <a:t>28.7</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effectLst/>
                        </a:rPr>
                        <a:t>Low </a:t>
                      </a:r>
                      <a:r>
                        <a:rPr lang="en-US" b="1">
                          <a:effectLst/>
                        </a:rPr>
                        <a:t>income</a:t>
                      </a:r>
                      <a:endParaRPr lang="en-US">
                        <a:effectLst/>
                      </a:endParaRP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712240567"/>
                  </a:ext>
                </a:extLst>
              </a:tr>
              <a:tr h="353990">
                <a:tc>
                  <a:txBody>
                    <a:bodyPr/>
                    <a:lstStyle/>
                    <a:p>
                      <a:r>
                        <a:rPr lang="en-US">
                          <a:effectLst/>
                        </a:rPr>
                        <a:t>$45,000 - $139,999</a:t>
                      </a:r>
                    </a:p>
                  </a:txBody>
                  <a:tcPr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effectLst/>
                        </a:rPr>
                        <a:t>57.7</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dirty="0">
                          <a:effectLst/>
                        </a:rPr>
                        <a:t>Middle class</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2739725362"/>
                  </a:ext>
                </a:extLst>
              </a:tr>
            </a:tbl>
          </a:graphicData>
        </a:graphic>
      </p:graphicFrame>
    </p:spTree>
    <p:extLst>
      <p:ext uri="{BB962C8B-B14F-4D97-AF65-F5344CB8AC3E}">
        <p14:creationId xmlns:p14="http://schemas.microsoft.com/office/powerpoint/2010/main" val="4100712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2966"/>
          </a:xfrm>
        </p:spPr>
        <p:txBody>
          <a:bodyPr>
            <a:normAutofit/>
          </a:bodyPr>
          <a:lstStyle/>
          <a:p>
            <a:r>
              <a:rPr lang="en-US" sz="3200" dirty="0" smtClean="0"/>
              <a:t>Votes </a:t>
            </a:r>
            <a:r>
              <a:rPr lang="en-US" sz="3200" dirty="0" err="1" smtClean="0"/>
              <a:t>Berdasarkan</a:t>
            </a:r>
            <a:r>
              <a:rPr lang="en-US" sz="3200" dirty="0" smtClean="0"/>
              <a:t> % Fraction votes </a:t>
            </a:r>
            <a:r>
              <a:rPr lang="en-US" sz="3200" dirty="0" err="1" smtClean="0"/>
              <a:t>setiap</a:t>
            </a:r>
            <a:r>
              <a:rPr lang="en-US" sz="3200" dirty="0" smtClean="0"/>
              <a:t> state</a:t>
            </a:r>
            <a:endParaRPr lang="en-US" sz="3200" dirty="0"/>
          </a:p>
        </p:txBody>
      </p:sp>
      <p:pic>
        <p:nvPicPr>
          <p:cNvPr id="4" name="Content Placeholder 3"/>
          <p:cNvPicPr>
            <a:picLocks noGrp="1" noChangeAspect="1"/>
          </p:cNvPicPr>
          <p:nvPr>
            <p:ph idx="1"/>
          </p:nvPr>
        </p:nvPicPr>
        <p:blipFill>
          <a:blip r:embed="rId2"/>
          <a:stretch>
            <a:fillRect/>
          </a:stretch>
        </p:blipFill>
        <p:spPr>
          <a:xfrm>
            <a:off x="1559363" y="1058092"/>
            <a:ext cx="9073274" cy="5289352"/>
          </a:xfrm>
          <a:prstGeom prst="rect">
            <a:avLst/>
          </a:prstGeom>
        </p:spPr>
      </p:pic>
    </p:spTree>
    <p:extLst>
      <p:ext uri="{BB962C8B-B14F-4D97-AF65-F5344CB8AC3E}">
        <p14:creationId xmlns:p14="http://schemas.microsoft.com/office/powerpoint/2010/main" val="796352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7469"/>
          </a:xfrm>
        </p:spPr>
        <p:txBody>
          <a:bodyPr>
            <a:normAutofit/>
          </a:bodyPr>
          <a:lstStyle/>
          <a:p>
            <a:r>
              <a:rPr lang="en-US" sz="3600" dirty="0" smtClean="0"/>
              <a:t>Votes </a:t>
            </a:r>
            <a:r>
              <a:rPr lang="en-US" sz="3600" dirty="0" err="1" smtClean="0"/>
              <a:t>berdasarkan</a:t>
            </a:r>
            <a:r>
              <a:rPr lang="en-US" sz="3600" dirty="0" smtClean="0"/>
              <a:t> % </a:t>
            </a:r>
            <a:r>
              <a:rPr lang="en-US" sz="3600" dirty="0" err="1" smtClean="0"/>
              <a:t>suara</a:t>
            </a:r>
            <a:r>
              <a:rPr lang="en-US" sz="3600" dirty="0" smtClean="0"/>
              <a:t> Nasional</a:t>
            </a:r>
            <a:endParaRPr lang="en-US" sz="3600" dirty="0"/>
          </a:p>
        </p:txBody>
      </p:sp>
      <p:pic>
        <p:nvPicPr>
          <p:cNvPr id="5" name="Picture 4"/>
          <p:cNvPicPr>
            <a:picLocks noChangeAspect="1"/>
          </p:cNvPicPr>
          <p:nvPr/>
        </p:nvPicPr>
        <p:blipFill>
          <a:blip r:embed="rId2"/>
          <a:stretch>
            <a:fillRect/>
          </a:stretch>
        </p:blipFill>
        <p:spPr>
          <a:xfrm>
            <a:off x="1463969" y="1162594"/>
            <a:ext cx="9264061" cy="5579255"/>
          </a:xfrm>
          <a:prstGeom prst="rect">
            <a:avLst/>
          </a:prstGeom>
        </p:spPr>
      </p:pic>
    </p:spTree>
    <p:extLst>
      <p:ext uri="{BB962C8B-B14F-4D97-AF65-F5344CB8AC3E}">
        <p14:creationId xmlns:p14="http://schemas.microsoft.com/office/powerpoint/2010/main" val="37759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2784"/>
          </a:xfrm>
        </p:spPr>
        <p:txBody>
          <a:bodyPr>
            <a:normAutofit/>
          </a:bodyPr>
          <a:lstStyle/>
          <a:p>
            <a:r>
              <a:rPr lang="en-US" sz="3600" dirty="0" err="1" smtClean="0"/>
              <a:t>Kesimpulan</a:t>
            </a:r>
            <a:r>
              <a:rPr lang="en-US" sz="3600" dirty="0" smtClean="0"/>
              <a:t> Votes </a:t>
            </a:r>
            <a:r>
              <a:rPr lang="en-US" sz="3600" dirty="0" err="1" smtClean="0"/>
              <a:t>berdasarkan</a:t>
            </a:r>
            <a:r>
              <a:rPr lang="en-US" sz="3600" dirty="0" smtClean="0"/>
              <a:t> </a:t>
            </a:r>
            <a:r>
              <a:rPr lang="en-US" sz="3600" dirty="0" err="1" smtClean="0"/>
              <a:t>suara</a:t>
            </a:r>
            <a:r>
              <a:rPr lang="en-US" sz="3600" dirty="0" smtClean="0"/>
              <a:t> Nasional</a:t>
            </a:r>
            <a:endParaRPr lang="en-US" sz="3600" dirty="0"/>
          </a:p>
        </p:txBody>
      </p:sp>
      <p:sp>
        <p:nvSpPr>
          <p:cNvPr id="3" name="Content Placeholder 2"/>
          <p:cNvSpPr>
            <a:spLocks noGrp="1"/>
          </p:cNvSpPr>
          <p:nvPr>
            <p:ph idx="1"/>
          </p:nvPr>
        </p:nvSpPr>
        <p:spPr/>
        <p:txBody>
          <a:bodyPr>
            <a:normAutofit fontScale="92500"/>
          </a:bodyPr>
          <a:lstStyle/>
          <a:p>
            <a:r>
              <a:rPr lang="en-US" dirty="0" err="1" smtClean="0"/>
              <a:t>Kantong</a:t>
            </a:r>
            <a:r>
              <a:rPr lang="en-US" dirty="0" smtClean="0"/>
              <a:t> </a:t>
            </a:r>
            <a:r>
              <a:rPr lang="en-US" dirty="0" err="1" smtClean="0"/>
              <a:t>menang</a:t>
            </a:r>
            <a:r>
              <a:rPr lang="en-US" dirty="0" smtClean="0"/>
              <a:t> Donald Trump di </a:t>
            </a:r>
            <a:r>
              <a:rPr lang="en-US" dirty="0" err="1" smtClean="0"/>
              <a:t>negara</a:t>
            </a:r>
            <a:r>
              <a:rPr lang="en-US" dirty="0" smtClean="0"/>
              <a:t> </a:t>
            </a:r>
            <a:r>
              <a:rPr lang="en-US" dirty="0" err="1" smtClean="0"/>
              <a:t>bagian</a:t>
            </a:r>
            <a:r>
              <a:rPr lang="en-US" dirty="0" smtClean="0"/>
              <a:t> </a:t>
            </a:r>
            <a:r>
              <a:rPr lang="en-US" dirty="0" err="1" smtClean="0"/>
              <a:t>berikut</a:t>
            </a:r>
            <a:r>
              <a:rPr lang="en-US" dirty="0" smtClean="0"/>
              <a:t>:</a:t>
            </a:r>
          </a:p>
          <a:p>
            <a:pPr marL="0" indent="0">
              <a:buNone/>
            </a:pPr>
            <a:r>
              <a:rPr lang="en-US" dirty="0" smtClean="0"/>
              <a:t>   Ohio, Alabama, </a:t>
            </a:r>
            <a:r>
              <a:rPr lang="en-US" dirty="0" err="1" smtClean="0"/>
              <a:t>Massachuset,Illinois,California</a:t>
            </a:r>
            <a:r>
              <a:rPr lang="en-US" dirty="0" smtClean="0"/>
              <a:t>, </a:t>
            </a:r>
            <a:r>
              <a:rPr lang="en-US" dirty="0" err="1" smtClean="0"/>
              <a:t>dan</a:t>
            </a:r>
            <a:r>
              <a:rPr lang="en-US" dirty="0" smtClean="0"/>
              <a:t> Michigan</a:t>
            </a:r>
          </a:p>
          <a:p>
            <a:r>
              <a:rPr lang="en-US" dirty="0" smtClean="0"/>
              <a:t>Hillary Clinton :</a:t>
            </a:r>
          </a:p>
          <a:p>
            <a:pPr marL="0" indent="0">
              <a:buNone/>
            </a:pPr>
            <a:r>
              <a:rPr lang="en-US" dirty="0"/>
              <a:t> </a:t>
            </a:r>
            <a:r>
              <a:rPr lang="en-US" dirty="0" smtClean="0"/>
              <a:t>  California, Illinois, New York, </a:t>
            </a:r>
            <a:r>
              <a:rPr lang="en-US" dirty="0" err="1" smtClean="0"/>
              <a:t>Massachussets</a:t>
            </a:r>
            <a:r>
              <a:rPr lang="en-US" dirty="0" smtClean="0"/>
              <a:t>, </a:t>
            </a:r>
            <a:r>
              <a:rPr lang="en-US" dirty="0" err="1" smtClean="0"/>
              <a:t>dan</a:t>
            </a:r>
            <a:r>
              <a:rPr lang="en-US" dirty="0" smtClean="0"/>
              <a:t> Texas</a:t>
            </a:r>
          </a:p>
          <a:p>
            <a:pPr marL="0" indent="0">
              <a:buNone/>
            </a:pPr>
            <a:r>
              <a:rPr lang="en-US" dirty="0"/>
              <a:t> </a:t>
            </a:r>
            <a:r>
              <a:rPr lang="en-US" dirty="0" smtClean="0"/>
              <a:t>  Hillary </a:t>
            </a:r>
            <a:r>
              <a:rPr lang="en-US" dirty="0" err="1" smtClean="0"/>
              <a:t>berdasarkan</a:t>
            </a:r>
            <a:r>
              <a:rPr lang="en-US" dirty="0" smtClean="0"/>
              <a:t> </a:t>
            </a:r>
            <a:r>
              <a:rPr lang="en-US" dirty="0" err="1" smtClean="0"/>
              <a:t>persentase</a:t>
            </a:r>
            <a:r>
              <a:rPr lang="en-US" dirty="0" smtClean="0"/>
              <a:t> </a:t>
            </a:r>
            <a:r>
              <a:rPr lang="en-US" dirty="0" err="1" smtClean="0"/>
              <a:t>suara</a:t>
            </a:r>
            <a:r>
              <a:rPr lang="en-US" dirty="0" smtClean="0"/>
              <a:t> </a:t>
            </a:r>
            <a:r>
              <a:rPr lang="en-US" dirty="0" err="1" smtClean="0"/>
              <a:t>nasional</a:t>
            </a:r>
            <a:r>
              <a:rPr lang="en-US" dirty="0" smtClean="0"/>
              <a:t> </a:t>
            </a:r>
            <a:r>
              <a:rPr lang="en-US" dirty="0" err="1" smtClean="0"/>
              <a:t>menang</a:t>
            </a:r>
            <a:r>
              <a:rPr lang="en-US" dirty="0" smtClean="0"/>
              <a:t> </a:t>
            </a:r>
            <a:r>
              <a:rPr lang="en-US" dirty="0" err="1" smtClean="0"/>
              <a:t>dibeberapa</a:t>
            </a:r>
            <a:r>
              <a:rPr lang="en-US" dirty="0" smtClean="0"/>
              <a:t>   </a:t>
            </a:r>
            <a:r>
              <a:rPr lang="en-US" dirty="0" err="1" smtClean="0"/>
              <a:t>negara</a:t>
            </a:r>
            <a:r>
              <a:rPr lang="en-US" dirty="0" smtClean="0"/>
              <a:t> </a:t>
            </a:r>
            <a:r>
              <a:rPr lang="en-US" dirty="0" err="1" smtClean="0"/>
              <a:t>bagian,tetapi</a:t>
            </a:r>
            <a:r>
              <a:rPr lang="en-US" dirty="0" smtClean="0"/>
              <a:t> </a:t>
            </a:r>
            <a:r>
              <a:rPr lang="en-US" dirty="0" err="1" smtClean="0"/>
              <a:t>hanya</a:t>
            </a:r>
            <a:r>
              <a:rPr lang="en-US" dirty="0" smtClean="0"/>
              <a:t> </a:t>
            </a:r>
            <a:r>
              <a:rPr lang="en-US" dirty="0" err="1" smtClean="0"/>
              <a:t>menyumbang</a:t>
            </a:r>
            <a:r>
              <a:rPr lang="en-US" dirty="0" smtClean="0"/>
              <a:t> </a:t>
            </a:r>
            <a:r>
              <a:rPr lang="en-US" dirty="0" err="1" smtClean="0"/>
              <a:t>kurang</a:t>
            </a:r>
            <a:r>
              <a:rPr lang="en-US" dirty="0" smtClean="0"/>
              <a:t> </a:t>
            </a:r>
            <a:r>
              <a:rPr lang="en-US" dirty="0" err="1" smtClean="0"/>
              <a:t>dari</a:t>
            </a:r>
            <a:r>
              <a:rPr lang="en-US" dirty="0" smtClean="0"/>
              <a:t> 0.5 </a:t>
            </a:r>
            <a:r>
              <a:rPr lang="en-US" dirty="0" err="1" smtClean="0"/>
              <a:t>persen</a:t>
            </a:r>
            <a:r>
              <a:rPr lang="en-US" dirty="0" smtClean="0"/>
              <a:t> </a:t>
            </a:r>
            <a:r>
              <a:rPr lang="en-US" dirty="0" err="1" smtClean="0"/>
              <a:t>suara</a:t>
            </a:r>
            <a:r>
              <a:rPr lang="en-US" dirty="0" smtClean="0"/>
              <a:t> </a:t>
            </a:r>
            <a:r>
              <a:rPr lang="en-US" dirty="0" err="1" smtClean="0"/>
              <a:t>nasional</a:t>
            </a:r>
            <a:r>
              <a:rPr lang="en-US" dirty="0" smtClean="0"/>
              <a:t> </a:t>
            </a:r>
            <a:r>
              <a:rPr lang="en-US" dirty="0" err="1" smtClean="0"/>
              <a:t>seperti</a:t>
            </a:r>
            <a:r>
              <a:rPr lang="en-US" dirty="0" smtClean="0"/>
              <a:t> Iowa, Colorado, Rhode Island, </a:t>
            </a:r>
            <a:r>
              <a:rPr lang="en-US" dirty="0" err="1" smtClean="0"/>
              <a:t>Tetapi</a:t>
            </a:r>
            <a:r>
              <a:rPr lang="en-US" dirty="0" smtClean="0"/>
              <a:t> Hilary </a:t>
            </a:r>
            <a:r>
              <a:rPr lang="en-US" dirty="0" err="1" smtClean="0"/>
              <a:t>juga</a:t>
            </a:r>
            <a:r>
              <a:rPr lang="en-US" dirty="0" smtClean="0"/>
              <a:t> </a:t>
            </a:r>
            <a:r>
              <a:rPr lang="en-US" dirty="0" err="1" smtClean="0"/>
              <a:t>menang</a:t>
            </a:r>
            <a:r>
              <a:rPr lang="en-US" dirty="0" smtClean="0"/>
              <a:t> di 4 </a:t>
            </a:r>
            <a:r>
              <a:rPr lang="en-US" dirty="0" err="1" smtClean="0"/>
              <a:t>negara</a:t>
            </a:r>
            <a:r>
              <a:rPr lang="en-US" dirty="0" smtClean="0"/>
              <a:t> </a:t>
            </a:r>
            <a:r>
              <a:rPr lang="en-US" dirty="0" err="1" smtClean="0"/>
              <a:t>bagian</a:t>
            </a:r>
            <a:r>
              <a:rPr lang="en-US" dirty="0" smtClean="0"/>
              <a:t> yang </a:t>
            </a:r>
            <a:r>
              <a:rPr lang="en-US" dirty="0" err="1" smtClean="0"/>
              <a:t>termasuk</a:t>
            </a:r>
            <a:r>
              <a:rPr lang="en-US" dirty="0" smtClean="0"/>
              <a:t> </a:t>
            </a:r>
            <a:r>
              <a:rPr lang="en-US" dirty="0" err="1" smtClean="0"/>
              <a:t>kantong</a:t>
            </a:r>
            <a:r>
              <a:rPr lang="en-US" dirty="0" smtClean="0"/>
              <a:t> </a:t>
            </a:r>
            <a:r>
              <a:rPr lang="en-US" dirty="0" err="1" smtClean="0"/>
              <a:t>terbesar</a:t>
            </a:r>
            <a:r>
              <a:rPr lang="en-US" dirty="0" smtClean="0"/>
              <a:t> </a:t>
            </a:r>
            <a:r>
              <a:rPr lang="en-US" dirty="0" err="1" smtClean="0"/>
              <a:t>suara</a:t>
            </a:r>
            <a:r>
              <a:rPr lang="en-US" dirty="0" smtClean="0"/>
              <a:t> </a:t>
            </a:r>
            <a:r>
              <a:rPr lang="en-US" dirty="0" err="1" smtClean="0"/>
              <a:t>nasional</a:t>
            </a:r>
            <a:r>
              <a:rPr lang="en-US" dirty="0" smtClean="0"/>
              <a:t>, </a:t>
            </a:r>
            <a:r>
              <a:rPr lang="en-US" dirty="0" err="1" smtClean="0"/>
              <a:t>sedangkan</a:t>
            </a:r>
            <a:r>
              <a:rPr lang="en-US" dirty="0" smtClean="0"/>
              <a:t> Trump </a:t>
            </a:r>
            <a:r>
              <a:rPr lang="en-US" dirty="0" err="1" smtClean="0"/>
              <a:t>menang</a:t>
            </a:r>
            <a:r>
              <a:rPr lang="en-US" dirty="0" smtClean="0"/>
              <a:t> </a:t>
            </a:r>
            <a:r>
              <a:rPr lang="en-US" dirty="0" err="1" smtClean="0"/>
              <a:t>dibanyak</a:t>
            </a:r>
            <a:r>
              <a:rPr lang="en-US" dirty="0" smtClean="0"/>
              <a:t> </a:t>
            </a:r>
            <a:r>
              <a:rPr lang="en-US" dirty="0" err="1" smtClean="0"/>
              <a:t>negara</a:t>
            </a:r>
            <a:r>
              <a:rPr lang="en-US" dirty="0" smtClean="0"/>
              <a:t> </a:t>
            </a:r>
            <a:r>
              <a:rPr lang="en-US" dirty="0" err="1" smtClean="0"/>
              <a:t>bagian</a:t>
            </a:r>
            <a:r>
              <a:rPr lang="en-US" dirty="0" smtClean="0"/>
              <a:t> </a:t>
            </a:r>
            <a:r>
              <a:rPr lang="en-US" dirty="0" err="1" smtClean="0"/>
              <a:t>dan</a:t>
            </a:r>
            <a:r>
              <a:rPr lang="en-US" dirty="0" smtClean="0"/>
              <a:t> </a:t>
            </a:r>
            <a:r>
              <a:rPr lang="en-US" dirty="0" err="1" smtClean="0"/>
              <a:t>meskipun</a:t>
            </a:r>
            <a:r>
              <a:rPr lang="en-US" dirty="0" smtClean="0"/>
              <a:t> rata-rata </a:t>
            </a:r>
            <a:r>
              <a:rPr lang="en-US" dirty="0" err="1" smtClean="0"/>
              <a:t>kurang</a:t>
            </a:r>
            <a:r>
              <a:rPr lang="en-US" dirty="0" smtClean="0"/>
              <a:t> </a:t>
            </a:r>
            <a:r>
              <a:rPr lang="en-US" dirty="0" err="1" smtClean="0"/>
              <a:t>dari</a:t>
            </a:r>
            <a:r>
              <a:rPr lang="en-US" dirty="0" smtClean="0"/>
              <a:t> 1 </a:t>
            </a:r>
            <a:r>
              <a:rPr lang="en-US" dirty="0" err="1" smtClean="0"/>
              <a:t>persen</a:t>
            </a:r>
            <a:r>
              <a:rPr lang="en-US" dirty="0" smtClean="0"/>
              <a:t> </a:t>
            </a:r>
            <a:r>
              <a:rPr lang="en-US" dirty="0" err="1" smtClean="0"/>
              <a:t>suara</a:t>
            </a:r>
            <a:r>
              <a:rPr lang="en-US" dirty="0" smtClean="0"/>
              <a:t> </a:t>
            </a:r>
            <a:r>
              <a:rPr lang="en-US" dirty="0" err="1" smtClean="0"/>
              <a:t>nasional</a:t>
            </a:r>
            <a:r>
              <a:rPr lang="en-US" dirty="0" smtClean="0"/>
              <a:t> </a:t>
            </a:r>
            <a:r>
              <a:rPr lang="en-US" dirty="0" err="1" smtClean="0"/>
              <a:t>dari</a:t>
            </a:r>
            <a:r>
              <a:rPr lang="en-US" dirty="0" smtClean="0"/>
              <a:t> </a:t>
            </a:r>
            <a:r>
              <a:rPr lang="en-US" dirty="0" err="1" smtClean="0"/>
              <a:t>dari</a:t>
            </a:r>
            <a:r>
              <a:rPr lang="en-US" dirty="0" smtClean="0"/>
              <a:t> rata-rata 2,34 % </a:t>
            </a:r>
            <a:r>
              <a:rPr lang="en-US" dirty="0" err="1" smtClean="0"/>
              <a:t>suara</a:t>
            </a:r>
            <a:r>
              <a:rPr lang="en-US" dirty="0" smtClean="0"/>
              <a:t> </a:t>
            </a:r>
            <a:r>
              <a:rPr lang="en-US" dirty="0" err="1" smtClean="0"/>
              <a:t>nasional</a:t>
            </a:r>
            <a:r>
              <a:rPr lang="en-US" dirty="0" smtClean="0"/>
              <a:t> di </a:t>
            </a:r>
            <a:r>
              <a:rPr lang="en-US" dirty="0" err="1" smtClean="0"/>
              <a:t>setiap</a:t>
            </a:r>
            <a:r>
              <a:rPr lang="en-US" dirty="0" smtClean="0"/>
              <a:t> state.</a:t>
            </a:r>
          </a:p>
          <a:p>
            <a:pPr marL="0" indent="0">
              <a:buNone/>
            </a:pPr>
            <a:endParaRPr lang="en-US" dirty="0"/>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0666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Perbandingan</a:t>
            </a:r>
            <a:r>
              <a:rPr lang="en-US" dirty="0" smtClean="0"/>
              <a:t> Per Model</a:t>
            </a:r>
            <a:br>
              <a:rPr lang="en-US" dirty="0" smtClean="0"/>
            </a:br>
            <a:r>
              <a:rPr lang="en-US" sz="2800" dirty="0" err="1" smtClean="0"/>
              <a:t>Berdasarkan</a:t>
            </a:r>
            <a:r>
              <a:rPr lang="en-US" sz="2800" dirty="0" smtClean="0"/>
              <a:t> </a:t>
            </a:r>
            <a:r>
              <a:rPr lang="en-US" sz="2800" dirty="0" err="1" smtClean="0"/>
              <a:t>Nilai</a:t>
            </a:r>
            <a:r>
              <a:rPr lang="en-US" sz="2800" dirty="0" smtClean="0"/>
              <a:t> </a:t>
            </a:r>
            <a:r>
              <a:rPr lang="en-US" sz="2800" dirty="0" err="1" smtClean="0"/>
              <a:t>prediksi</a:t>
            </a:r>
            <a:r>
              <a:rPr lang="en-US" sz="2800" dirty="0" smtClean="0"/>
              <a:t> </a:t>
            </a:r>
            <a:r>
              <a:rPr lang="en-US" sz="2800" dirty="0" err="1" smtClean="0"/>
              <a:t>dan</a:t>
            </a:r>
            <a:r>
              <a:rPr lang="en-US" sz="2800" dirty="0" smtClean="0"/>
              <a:t> </a:t>
            </a:r>
            <a:r>
              <a:rPr lang="en-US" sz="2800" dirty="0" err="1" smtClean="0"/>
              <a:t>nilai</a:t>
            </a:r>
            <a:r>
              <a:rPr lang="en-US" sz="2800" dirty="0" smtClean="0"/>
              <a:t> </a:t>
            </a:r>
            <a:r>
              <a:rPr lang="en-US" sz="2800" dirty="0" err="1" smtClean="0"/>
              <a:t>aktual</a:t>
            </a:r>
            <a:endParaRPr lang="en-US" sz="2800" dirty="0"/>
          </a:p>
        </p:txBody>
      </p:sp>
      <p:pic>
        <p:nvPicPr>
          <p:cNvPr id="4" name="Content Placeholder 3"/>
          <p:cNvPicPr>
            <a:picLocks noGrp="1" noChangeAspect="1"/>
          </p:cNvPicPr>
          <p:nvPr>
            <p:ph idx="1"/>
          </p:nvPr>
        </p:nvPicPr>
        <p:blipFill>
          <a:blip r:embed="rId2"/>
          <a:stretch>
            <a:fillRect/>
          </a:stretch>
        </p:blipFill>
        <p:spPr>
          <a:xfrm>
            <a:off x="1275677" y="2405634"/>
            <a:ext cx="9640645" cy="3191320"/>
          </a:xfrm>
          <a:prstGeom prst="rect">
            <a:avLst/>
          </a:prstGeom>
        </p:spPr>
      </p:pic>
    </p:spTree>
    <p:extLst>
      <p:ext uri="{BB962C8B-B14F-4D97-AF65-F5344CB8AC3E}">
        <p14:creationId xmlns:p14="http://schemas.microsoft.com/office/powerpoint/2010/main" val="90597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73669" y="301449"/>
            <a:ext cx="8287907" cy="3172268"/>
          </a:xfrm>
          <a:prstGeom prst="rect">
            <a:avLst/>
          </a:prstGeom>
        </p:spPr>
      </p:pic>
      <p:pic>
        <p:nvPicPr>
          <p:cNvPr id="7" name="Picture 6"/>
          <p:cNvPicPr>
            <a:picLocks noChangeAspect="1"/>
          </p:cNvPicPr>
          <p:nvPr/>
        </p:nvPicPr>
        <p:blipFill>
          <a:blip r:embed="rId3"/>
          <a:stretch>
            <a:fillRect/>
          </a:stretch>
        </p:blipFill>
        <p:spPr>
          <a:xfrm>
            <a:off x="1447109" y="3473717"/>
            <a:ext cx="4953691" cy="3238952"/>
          </a:xfrm>
          <a:prstGeom prst="rect">
            <a:avLst/>
          </a:prstGeom>
        </p:spPr>
      </p:pic>
      <p:sp>
        <p:nvSpPr>
          <p:cNvPr id="2" name="TextBox 1"/>
          <p:cNvSpPr txBox="1"/>
          <p:nvPr/>
        </p:nvSpPr>
        <p:spPr>
          <a:xfrm>
            <a:off x="6400800" y="3827417"/>
            <a:ext cx="4467497" cy="1754326"/>
          </a:xfrm>
          <a:prstGeom prst="rect">
            <a:avLst/>
          </a:prstGeom>
          <a:noFill/>
        </p:spPr>
        <p:txBody>
          <a:bodyPr wrap="square" rtlCol="0">
            <a:spAutoFit/>
          </a:bodyPr>
          <a:lstStyle/>
          <a:p>
            <a:r>
              <a:rPr lang="en-US" dirty="0" smtClean="0"/>
              <a:t>Dari </a:t>
            </a:r>
            <a:r>
              <a:rPr lang="en-US" dirty="0" err="1" smtClean="0"/>
              <a:t>kelima</a:t>
            </a:r>
            <a:r>
              <a:rPr lang="en-US" dirty="0" smtClean="0"/>
              <a:t> model </a:t>
            </a:r>
            <a:r>
              <a:rPr lang="en-US" dirty="0" err="1" smtClean="0"/>
              <a:t>tersebut</a:t>
            </a:r>
            <a:r>
              <a:rPr lang="en-US" dirty="0" smtClean="0"/>
              <a:t> , </a:t>
            </a:r>
            <a:r>
              <a:rPr lang="en-US" dirty="0" err="1" smtClean="0"/>
              <a:t>dapat</a:t>
            </a:r>
            <a:r>
              <a:rPr lang="en-US" dirty="0" smtClean="0"/>
              <a:t> </a:t>
            </a:r>
            <a:r>
              <a:rPr lang="en-US" dirty="0" err="1" smtClean="0"/>
              <a:t>dilihat</a:t>
            </a:r>
            <a:r>
              <a:rPr lang="en-US" dirty="0" smtClean="0"/>
              <a:t> </a:t>
            </a:r>
            <a:r>
              <a:rPr lang="en-US" dirty="0" err="1" smtClean="0"/>
              <a:t>bahwa</a:t>
            </a:r>
            <a:r>
              <a:rPr lang="en-US" dirty="0" smtClean="0"/>
              <a:t> model yang </a:t>
            </a:r>
            <a:r>
              <a:rPr lang="en-US" dirty="0" err="1" smtClean="0"/>
              <a:t>terbaik</a:t>
            </a:r>
            <a:r>
              <a:rPr lang="en-US" dirty="0" smtClean="0"/>
              <a:t> </a:t>
            </a:r>
            <a:r>
              <a:rPr lang="en-US" dirty="0" err="1" smtClean="0"/>
              <a:t>adalah</a:t>
            </a:r>
            <a:r>
              <a:rPr lang="en-US" dirty="0" smtClean="0"/>
              <a:t> model yang </a:t>
            </a:r>
            <a:r>
              <a:rPr lang="en-US" dirty="0" err="1" smtClean="0"/>
              <a:t>nilai</a:t>
            </a:r>
            <a:r>
              <a:rPr lang="en-US" dirty="0" smtClean="0"/>
              <a:t> </a:t>
            </a:r>
            <a:r>
              <a:rPr lang="en-US" dirty="0" err="1" smtClean="0"/>
              <a:t>prediksi</a:t>
            </a:r>
            <a:r>
              <a:rPr lang="en-US" dirty="0" smtClean="0"/>
              <a:t> </a:t>
            </a:r>
            <a:r>
              <a:rPr lang="en-US" dirty="0" err="1" smtClean="0"/>
              <a:t>nya</a:t>
            </a:r>
            <a:r>
              <a:rPr lang="en-US" dirty="0" smtClean="0"/>
              <a:t> </a:t>
            </a:r>
            <a:r>
              <a:rPr lang="en-US" dirty="0" err="1" smtClean="0"/>
              <a:t>mendekati</a:t>
            </a:r>
            <a:r>
              <a:rPr lang="en-US" dirty="0" smtClean="0"/>
              <a:t> </a:t>
            </a:r>
            <a:r>
              <a:rPr lang="en-US" dirty="0" err="1" smtClean="0"/>
              <a:t>nilai</a:t>
            </a:r>
            <a:r>
              <a:rPr lang="en-US" dirty="0" smtClean="0"/>
              <a:t> </a:t>
            </a:r>
            <a:r>
              <a:rPr lang="en-US" dirty="0" err="1" smtClean="0"/>
              <a:t>aktual</a:t>
            </a:r>
            <a:r>
              <a:rPr lang="en-US" dirty="0" smtClean="0"/>
              <a:t>. Dan </a:t>
            </a:r>
            <a:r>
              <a:rPr lang="en-US" dirty="0" err="1" smtClean="0"/>
              <a:t>dari</a:t>
            </a:r>
            <a:r>
              <a:rPr lang="en-US" dirty="0" smtClean="0"/>
              <a:t> </a:t>
            </a:r>
            <a:r>
              <a:rPr lang="en-US" dirty="0" err="1" smtClean="0"/>
              <a:t>beberapa</a:t>
            </a:r>
            <a:r>
              <a:rPr lang="en-US" dirty="0" smtClean="0"/>
              <a:t> model </a:t>
            </a:r>
            <a:r>
              <a:rPr lang="en-US" dirty="0" err="1" smtClean="0"/>
              <a:t>tersebut</a:t>
            </a:r>
            <a:r>
              <a:rPr lang="en-US" dirty="0" smtClean="0"/>
              <a:t> </a:t>
            </a:r>
            <a:r>
              <a:rPr lang="en-US" dirty="0" err="1" smtClean="0"/>
              <a:t>saya</a:t>
            </a:r>
            <a:r>
              <a:rPr lang="en-US" dirty="0" smtClean="0"/>
              <a:t> </a:t>
            </a:r>
            <a:r>
              <a:rPr lang="en-US" dirty="0" err="1" smtClean="0"/>
              <a:t>memilih</a:t>
            </a:r>
            <a:r>
              <a:rPr lang="en-US" dirty="0" smtClean="0"/>
              <a:t> model </a:t>
            </a:r>
            <a:r>
              <a:rPr lang="en-US" dirty="0" err="1" smtClean="0"/>
              <a:t>pertama</a:t>
            </a:r>
            <a:r>
              <a:rPr lang="en-US" dirty="0" smtClean="0"/>
              <a:t> </a:t>
            </a:r>
            <a:r>
              <a:rPr lang="en-US" dirty="0" err="1" smtClean="0"/>
              <a:t>yaitu</a:t>
            </a:r>
            <a:r>
              <a:rPr lang="en-US" dirty="0" smtClean="0"/>
              <a:t> Random Forest </a:t>
            </a:r>
            <a:r>
              <a:rPr lang="en-US" dirty="0" err="1" smtClean="0"/>
              <a:t>Regressor</a:t>
            </a:r>
            <a:r>
              <a:rPr lang="en-US" dirty="0" smtClean="0"/>
              <a:t>.</a:t>
            </a:r>
            <a:endParaRPr lang="en-US" dirty="0"/>
          </a:p>
        </p:txBody>
      </p:sp>
    </p:spTree>
    <p:extLst>
      <p:ext uri="{BB962C8B-B14F-4D97-AF65-F5344CB8AC3E}">
        <p14:creationId xmlns:p14="http://schemas.microsoft.com/office/powerpoint/2010/main" val="167212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Train </a:t>
            </a:r>
            <a:r>
              <a:rPr lang="en-US" sz="3600" dirty="0" err="1" smtClean="0"/>
              <a:t>Akurasi</a:t>
            </a:r>
            <a:r>
              <a:rPr lang="en-US" sz="3600" dirty="0" smtClean="0"/>
              <a:t> score 2 </a:t>
            </a:r>
            <a:r>
              <a:rPr lang="en-US" sz="3600" dirty="0" err="1" smtClean="0"/>
              <a:t>kandidat</a:t>
            </a:r>
            <a:r>
              <a:rPr lang="en-US" sz="3600" dirty="0" smtClean="0"/>
              <a:t> Republican</a:t>
            </a:r>
            <a:endParaRPr lang="en-US" sz="3600" dirty="0"/>
          </a:p>
        </p:txBody>
      </p:sp>
      <p:pic>
        <p:nvPicPr>
          <p:cNvPr id="4" name="Content Placeholder 3"/>
          <p:cNvPicPr>
            <a:picLocks noGrp="1" noChangeAspect="1"/>
          </p:cNvPicPr>
          <p:nvPr>
            <p:ph idx="1"/>
          </p:nvPr>
        </p:nvPicPr>
        <p:blipFill>
          <a:blip r:embed="rId2"/>
          <a:stretch>
            <a:fillRect/>
          </a:stretch>
        </p:blipFill>
        <p:spPr>
          <a:xfrm>
            <a:off x="6387738" y="3267764"/>
            <a:ext cx="4315940" cy="1944315"/>
          </a:xfrm>
          <a:prstGeom prst="rect">
            <a:avLst/>
          </a:prstGeom>
        </p:spPr>
      </p:pic>
      <p:pic>
        <p:nvPicPr>
          <p:cNvPr id="5" name="Picture 4"/>
          <p:cNvPicPr>
            <a:picLocks noChangeAspect="1"/>
          </p:cNvPicPr>
          <p:nvPr/>
        </p:nvPicPr>
        <p:blipFill>
          <a:blip r:embed="rId3"/>
          <a:stretch>
            <a:fillRect/>
          </a:stretch>
        </p:blipFill>
        <p:spPr>
          <a:xfrm>
            <a:off x="1075624" y="3267765"/>
            <a:ext cx="5312114" cy="2136553"/>
          </a:xfrm>
          <a:prstGeom prst="rect">
            <a:avLst/>
          </a:prstGeom>
        </p:spPr>
      </p:pic>
    </p:spTree>
    <p:extLst>
      <p:ext uri="{BB962C8B-B14F-4D97-AF65-F5344CB8AC3E}">
        <p14:creationId xmlns:p14="http://schemas.microsoft.com/office/powerpoint/2010/main" val="3476923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Hasil</a:t>
            </a:r>
            <a:r>
              <a:rPr lang="en-US" sz="3200" dirty="0" smtClean="0"/>
              <a:t> </a:t>
            </a:r>
            <a:r>
              <a:rPr lang="en-US" sz="3200" dirty="0" err="1" smtClean="0"/>
              <a:t>Prediksi</a:t>
            </a:r>
            <a:r>
              <a:rPr lang="en-US" sz="3200" dirty="0" smtClean="0"/>
              <a:t> votes </a:t>
            </a:r>
            <a:r>
              <a:rPr lang="en-US" sz="3200" dirty="0" err="1" smtClean="0"/>
              <a:t>kandidat</a:t>
            </a:r>
            <a:r>
              <a:rPr lang="en-US" sz="3200" dirty="0" smtClean="0"/>
              <a:t> Ted Cruz</a:t>
            </a:r>
            <a:br>
              <a:rPr lang="en-US" sz="3200" dirty="0" smtClean="0"/>
            </a:br>
            <a:r>
              <a:rPr lang="en-US" sz="3200" dirty="0" err="1" smtClean="0"/>
              <a:t>dan</a:t>
            </a:r>
            <a:r>
              <a:rPr lang="en-US" sz="3200" dirty="0" smtClean="0"/>
              <a:t> </a:t>
            </a:r>
            <a:r>
              <a:rPr lang="en-US" sz="3200" dirty="0" err="1" smtClean="0"/>
              <a:t>nilai</a:t>
            </a:r>
            <a:r>
              <a:rPr lang="en-US" sz="3200" dirty="0" smtClean="0"/>
              <a:t> Evaluation Metrics </a:t>
            </a:r>
            <a:r>
              <a:rPr lang="en-US" sz="3200" dirty="0" err="1" smtClean="0"/>
              <a:t>dengan</a:t>
            </a:r>
            <a:r>
              <a:rPr lang="en-US" sz="3200" dirty="0" smtClean="0"/>
              <a:t> model RFR</a:t>
            </a:r>
            <a:endParaRPr lang="en-US" sz="3200" dirty="0"/>
          </a:p>
        </p:txBody>
      </p:sp>
      <p:pic>
        <p:nvPicPr>
          <p:cNvPr id="4" name="Picture 3"/>
          <p:cNvPicPr>
            <a:picLocks noChangeAspect="1"/>
          </p:cNvPicPr>
          <p:nvPr/>
        </p:nvPicPr>
        <p:blipFill>
          <a:blip r:embed="rId2"/>
          <a:stretch>
            <a:fillRect/>
          </a:stretch>
        </p:blipFill>
        <p:spPr>
          <a:xfrm>
            <a:off x="838200" y="1963397"/>
            <a:ext cx="8821381" cy="4591691"/>
          </a:xfrm>
          <a:prstGeom prst="rect">
            <a:avLst/>
          </a:prstGeom>
        </p:spPr>
      </p:pic>
      <p:pic>
        <p:nvPicPr>
          <p:cNvPr id="5" name="Picture 4"/>
          <p:cNvPicPr>
            <a:picLocks noChangeAspect="1"/>
          </p:cNvPicPr>
          <p:nvPr/>
        </p:nvPicPr>
        <p:blipFill>
          <a:blip r:embed="rId3"/>
          <a:stretch>
            <a:fillRect/>
          </a:stretch>
        </p:blipFill>
        <p:spPr>
          <a:xfrm>
            <a:off x="7281135" y="2207814"/>
            <a:ext cx="2619741" cy="1162212"/>
          </a:xfrm>
          <a:prstGeom prst="rect">
            <a:avLst/>
          </a:prstGeom>
        </p:spPr>
      </p:pic>
      <p:pic>
        <p:nvPicPr>
          <p:cNvPr id="3" name="Picture 2"/>
          <p:cNvPicPr>
            <a:picLocks noChangeAspect="1"/>
          </p:cNvPicPr>
          <p:nvPr/>
        </p:nvPicPr>
        <p:blipFill>
          <a:blip r:embed="rId4"/>
          <a:stretch>
            <a:fillRect/>
          </a:stretch>
        </p:blipFill>
        <p:spPr>
          <a:xfrm>
            <a:off x="5016138" y="3687702"/>
            <a:ext cx="2264998" cy="1143083"/>
          </a:xfrm>
          <a:prstGeom prst="rect">
            <a:avLst/>
          </a:prstGeom>
        </p:spPr>
      </p:pic>
      <p:sp>
        <p:nvSpPr>
          <p:cNvPr id="7" name="TextBox 6"/>
          <p:cNvSpPr txBox="1"/>
          <p:nvPr/>
        </p:nvSpPr>
        <p:spPr>
          <a:xfrm>
            <a:off x="9900876" y="2063931"/>
            <a:ext cx="1934073" cy="3139321"/>
          </a:xfrm>
          <a:prstGeom prst="rect">
            <a:avLst/>
          </a:prstGeom>
          <a:noFill/>
        </p:spPr>
        <p:txBody>
          <a:bodyPr wrap="square" rtlCol="0">
            <a:spAutoFit/>
          </a:bodyPr>
          <a:lstStyle/>
          <a:p>
            <a:r>
              <a:rPr lang="en-US" dirty="0" smtClean="0"/>
              <a:t>Dari </a:t>
            </a:r>
            <a:r>
              <a:rPr lang="en-US" dirty="0" err="1" smtClean="0"/>
              <a:t>hasil</a:t>
            </a:r>
            <a:r>
              <a:rPr lang="en-US" dirty="0" smtClean="0"/>
              <a:t> </a:t>
            </a:r>
            <a:r>
              <a:rPr lang="en-US" dirty="0" err="1" smtClean="0"/>
              <a:t>prediksi</a:t>
            </a:r>
            <a:r>
              <a:rPr lang="en-US" dirty="0"/>
              <a:t> </a:t>
            </a:r>
            <a:r>
              <a:rPr lang="en-US" dirty="0" err="1" smtClean="0"/>
              <a:t>kandidat</a:t>
            </a:r>
            <a:r>
              <a:rPr lang="en-US" dirty="0" smtClean="0"/>
              <a:t> Ted Cruz, </a:t>
            </a:r>
            <a:r>
              <a:rPr lang="en-US" dirty="0" err="1" smtClean="0"/>
              <a:t>hampir</a:t>
            </a:r>
            <a:r>
              <a:rPr lang="en-US" dirty="0" smtClean="0"/>
              <a:t> </a:t>
            </a:r>
            <a:r>
              <a:rPr lang="en-US" dirty="0" err="1" smtClean="0"/>
              <a:t>akurat</a:t>
            </a:r>
            <a:r>
              <a:rPr lang="en-US" dirty="0" smtClean="0"/>
              <a:t> di 3 </a:t>
            </a:r>
            <a:r>
              <a:rPr lang="en-US" dirty="0" err="1" smtClean="0"/>
              <a:t>negara</a:t>
            </a:r>
            <a:r>
              <a:rPr lang="en-US" dirty="0" smtClean="0"/>
              <a:t> </a:t>
            </a:r>
            <a:r>
              <a:rPr lang="en-US" dirty="0" err="1" smtClean="0"/>
              <a:t>bagian</a:t>
            </a:r>
            <a:r>
              <a:rPr lang="en-US" dirty="0" smtClean="0"/>
              <a:t> </a:t>
            </a:r>
            <a:r>
              <a:rPr lang="en-US" dirty="0" err="1" smtClean="0"/>
              <a:t>sampel</a:t>
            </a:r>
            <a:r>
              <a:rPr lang="en-US" dirty="0" smtClean="0"/>
              <a:t>, </a:t>
            </a:r>
            <a:r>
              <a:rPr lang="en-US" dirty="0" err="1" smtClean="0"/>
              <a:t>sementara</a:t>
            </a:r>
            <a:r>
              <a:rPr lang="en-US" dirty="0" smtClean="0"/>
              <a:t> 2 </a:t>
            </a:r>
            <a:r>
              <a:rPr lang="en-US" dirty="0" err="1" smtClean="0"/>
              <a:t>negara</a:t>
            </a:r>
            <a:r>
              <a:rPr lang="en-US" dirty="0" smtClean="0"/>
              <a:t> </a:t>
            </a:r>
            <a:r>
              <a:rPr lang="en-US" dirty="0" err="1" smtClean="0"/>
              <a:t>bagian</a:t>
            </a:r>
            <a:r>
              <a:rPr lang="en-US" dirty="0" smtClean="0"/>
              <a:t> </a:t>
            </a:r>
            <a:r>
              <a:rPr lang="en-US" dirty="0" err="1" smtClean="0"/>
              <a:t>sampel</a:t>
            </a:r>
            <a:r>
              <a:rPr lang="en-US" dirty="0" smtClean="0"/>
              <a:t> lain </a:t>
            </a:r>
            <a:r>
              <a:rPr lang="en-US" dirty="0" err="1" smtClean="0"/>
              <a:t>kurang</a:t>
            </a:r>
            <a:r>
              <a:rPr lang="en-US" dirty="0" smtClean="0"/>
              <a:t> </a:t>
            </a:r>
            <a:r>
              <a:rPr lang="en-US" dirty="0" err="1" smtClean="0"/>
              <a:t>begitu</a:t>
            </a:r>
            <a:r>
              <a:rPr lang="en-US" dirty="0" smtClean="0"/>
              <a:t> </a:t>
            </a:r>
            <a:r>
              <a:rPr lang="en-US" dirty="0" err="1" smtClean="0"/>
              <a:t>akurat</a:t>
            </a:r>
            <a:r>
              <a:rPr lang="en-US" dirty="0" smtClean="0"/>
              <a:t> </a:t>
            </a:r>
            <a:r>
              <a:rPr lang="en-US" dirty="0" err="1" smtClean="0"/>
              <a:t>dengan</a:t>
            </a:r>
            <a:r>
              <a:rPr lang="en-US" dirty="0" smtClean="0"/>
              <a:t> </a:t>
            </a:r>
            <a:r>
              <a:rPr lang="en-US" dirty="0" err="1" smtClean="0"/>
              <a:t>selisih</a:t>
            </a:r>
            <a:r>
              <a:rPr lang="en-US" dirty="0" smtClean="0"/>
              <a:t> 0.04 - 0.05</a:t>
            </a:r>
            <a:endParaRPr lang="en-US" dirty="0"/>
          </a:p>
        </p:txBody>
      </p:sp>
    </p:spTree>
    <p:extLst>
      <p:ext uri="{BB962C8B-B14F-4D97-AF65-F5344CB8AC3E}">
        <p14:creationId xmlns:p14="http://schemas.microsoft.com/office/powerpoint/2010/main" val="33242598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Hasil</a:t>
            </a:r>
            <a:r>
              <a:rPr lang="en-US" sz="3200" dirty="0"/>
              <a:t> </a:t>
            </a:r>
            <a:r>
              <a:rPr lang="en-US" sz="3200" dirty="0" err="1"/>
              <a:t>Prediksi</a:t>
            </a:r>
            <a:r>
              <a:rPr lang="en-US" sz="3200" dirty="0"/>
              <a:t> votes </a:t>
            </a:r>
            <a:r>
              <a:rPr lang="en-US" sz="3200" dirty="0" err="1"/>
              <a:t>kandidat</a:t>
            </a:r>
            <a:r>
              <a:rPr lang="en-US" sz="3200" dirty="0"/>
              <a:t> </a:t>
            </a:r>
            <a:r>
              <a:rPr lang="en-US" sz="3200" dirty="0" smtClean="0"/>
              <a:t>Donald Trump</a:t>
            </a:r>
            <a:r>
              <a:rPr lang="en-US" sz="3200" dirty="0"/>
              <a:t/>
            </a:r>
            <a:br>
              <a:rPr lang="en-US" sz="3200" dirty="0"/>
            </a:br>
            <a:r>
              <a:rPr lang="en-US" sz="3200" dirty="0" err="1"/>
              <a:t>dan</a:t>
            </a:r>
            <a:r>
              <a:rPr lang="en-US" sz="3200" dirty="0"/>
              <a:t> </a:t>
            </a:r>
            <a:r>
              <a:rPr lang="en-US" sz="3200" dirty="0" err="1"/>
              <a:t>nilai</a:t>
            </a:r>
            <a:r>
              <a:rPr lang="en-US" sz="3200" dirty="0"/>
              <a:t> Evaluation </a:t>
            </a:r>
            <a:r>
              <a:rPr lang="en-US" sz="3200" dirty="0" smtClean="0"/>
              <a:t>Metrics </a:t>
            </a:r>
            <a:r>
              <a:rPr lang="en-US" sz="3200" dirty="0" err="1" smtClean="0"/>
              <a:t>dengan</a:t>
            </a:r>
            <a:r>
              <a:rPr lang="en-US" sz="3200" dirty="0" smtClean="0"/>
              <a:t> Model RFR</a:t>
            </a:r>
            <a:endParaRPr lang="en-US" sz="3200" dirty="0"/>
          </a:p>
        </p:txBody>
      </p:sp>
      <p:pic>
        <p:nvPicPr>
          <p:cNvPr id="4" name="Content Placeholder 3"/>
          <p:cNvPicPr>
            <a:picLocks noGrp="1" noChangeAspect="1"/>
          </p:cNvPicPr>
          <p:nvPr>
            <p:ph idx="1"/>
          </p:nvPr>
        </p:nvPicPr>
        <p:blipFill>
          <a:blip r:embed="rId2"/>
          <a:stretch>
            <a:fillRect/>
          </a:stretch>
        </p:blipFill>
        <p:spPr>
          <a:xfrm>
            <a:off x="470422" y="1690688"/>
            <a:ext cx="7654676" cy="4351338"/>
          </a:xfrm>
          <a:prstGeom prst="rect">
            <a:avLst/>
          </a:prstGeom>
        </p:spPr>
      </p:pic>
      <p:pic>
        <p:nvPicPr>
          <p:cNvPr id="5" name="Picture 4"/>
          <p:cNvPicPr>
            <a:picLocks noChangeAspect="1"/>
          </p:cNvPicPr>
          <p:nvPr/>
        </p:nvPicPr>
        <p:blipFill>
          <a:blip r:embed="rId3"/>
          <a:stretch>
            <a:fillRect/>
          </a:stretch>
        </p:blipFill>
        <p:spPr>
          <a:xfrm>
            <a:off x="8807365" y="1390100"/>
            <a:ext cx="2546435" cy="2476257"/>
          </a:xfrm>
          <a:prstGeom prst="rect">
            <a:avLst/>
          </a:prstGeom>
        </p:spPr>
      </p:pic>
      <p:pic>
        <p:nvPicPr>
          <p:cNvPr id="3" name="Picture 2"/>
          <p:cNvPicPr>
            <a:picLocks noChangeAspect="1"/>
          </p:cNvPicPr>
          <p:nvPr/>
        </p:nvPicPr>
        <p:blipFill>
          <a:blip r:embed="rId4"/>
          <a:stretch>
            <a:fillRect/>
          </a:stretch>
        </p:blipFill>
        <p:spPr>
          <a:xfrm>
            <a:off x="9190514" y="283058"/>
            <a:ext cx="2163286" cy="1104657"/>
          </a:xfrm>
          <a:prstGeom prst="rect">
            <a:avLst/>
          </a:prstGeom>
        </p:spPr>
      </p:pic>
      <p:sp>
        <p:nvSpPr>
          <p:cNvPr id="7" name="TextBox 6"/>
          <p:cNvSpPr txBox="1"/>
          <p:nvPr/>
        </p:nvSpPr>
        <p:spPr>
          <a:xfrm>
            <a:off x="8125098" y="3958046"/>
            <a:ext cx="3566159" cy="2031325"/>
          </a:xfrm>
          <a:prstGeom prst="rect">
            <a:avLst/>
          </a:prstGeom>
          <a:noFill/>
        </p:spPr>
        <p:txBody>
          <a:bodyPr wrap="square" rtlCol="0">
            <a:spAutoFit/>
          </a:bodyPr>
          <a:lstStyle/>
          <a:p>
            <a:r>
              <a:rPr lang="en-US" dirty="0" smtClean="0"/>
              <a:t>Dari </a:t>
            </a:r>
            <a:r>
              <a:rPr lang="en-US" dirty="0" err="1" smtClean="0"/>
              <a:t>hasil</a:t>
            </a:r>
            <a:r>
              <a:rPr lang="en-US" dirty="0" smtClean="0"/>
              <a:t> </a:t>
            </a:r>
            <a:r>
              <a:rPr lang="en-US" dirty="0" err="1" smtClean="0"/>
              <a:t>prediksi</a:t>
            </a:r>
            <a:r>
              <a:rPr lang="en-US" dirty="0" smtClean="0"/>
              <a:t> </a:t>
            </a:r>
            <a:r>
              <a:rPr lang="en-US" dirty="0" err="1" smtClean="0"/>
              <a:t>kandidat</a:t>
            </a:r>
            <a:r>
              <a:rPr lang="en-US" dirty="0" smtClean="0"/>
              <a:t> Donald Trump, </a:t>
            </a:r>
            <a:r>
              <a:rPr lang="en-US" dirty="0" err="1" smtClean="0"/>
              <a:t>dari</a:t>
            </a:r>
            <a:r>
              <a:rPr lang="en-US" dirty="0" smtClean="0"/>
              <a:t> 13 </a:t>
            </a:r>
            <a:r>
              <a:rPr lang="en-US" dirty="0" err="1" smtClean="0"/>
              <a:t>negara</a:t>
            </a:r>
            <a:r>
              <a:rPr lang="en-US" dirty="0" smtClean="0"/>
              <a:t> </a:t>
            </a:r>
            <a:r>
              <a:rPr lang="en-US" dirty="0" err="1" smtClean="0"/>
              <a:t>bagian</a:t>
            </a:r>
            <a:r>
              <a:rPr lang="en-US" dirty="0" smtClean="0"/>
              <a:t> </a:t>
            </a:r>
            <a:r>
              <a:rPr lang="en-US" dirty="0" err="1" smtClean="0"/>
              <a:t>sampel</a:t>
            </a:r>
            <a:r>
              <a:rPr lang="en-US" dirty="0" smtClean="0"/>
              <a:t>, 8 </a:t>
            </a:r>
            <a:r>
              <a:rPr lang="en-US" dirty="0" err="1" smtClean="0"/>
              <a:t>negara</a:t>
            </a:r>
            <a:r>
              <a:rPr lang="en-US" dirty="0" smtClean="0"/>
              <a:t> </a:t>
            </a:r>
            <a:r>
              <a:rPr lang="en-US" dirty="0" err="1" smtClean="0"/>
              <a:t>bagian</a:t>
            </a:r>
            <a:r>
              <a:rPr lang="en-US" dirty="0" smtClean="0"/>
              <a:t> </a:t>
            </a:r>
            <a:r>
              <a:rPr lang="en-US" dirty="0" err="1" smtClean="0"/>
              <a:t>mendapatkan</a:t>
            </a:r>
            <a:r>
              <a:rPr lang="en-US" dirty="0" smtClean="0"/>
              <a:t> </a:t>
            </a:r>
            <a:r>
              <a:rPr lang="en-US" dirty="0" err="1" smtClean="0"/>
              <a:t>perbedaan</a:t>
            </a:r>
            <a:r>
              <a:rPr lang="en-US" dirty="0" smtClean="0"/>
              <a:t> </a:t>
            </a:r>
            <a:r>
              <a:rPr lang="en-US" dirty="0" err="1" smtClean="0"/>
              <a:t>angka</a:t>
            </a:r>
            <a:r>
              <a:rPr lang="en-US" dirty="0" smtClean="0"/>
              <a:t> </a:t>
            </a:r>
            <a:r>
              <a:rPr lang="en-US" dirty="0" err="1" smtClean="0"/>
              <a:t>hampir</a:t>
            </a:r>
            <a:r>
              <a:rPr lang="en-US" dirty="0" smtClean="0"/>
              <a:t> </a:t>
            </a:r>
            <a:r>
              <a:rPr lang="en-US" dirty="0" err="1" smtClean="0"/>
              <a:t>akurat</a:t>
            </a:r>
            <a:r>
              <a:rPr lang="en-US" dirty="0" smtClean="0"/>
              <a:t> </a:t>
            </a:r>
            <a:r>
              <a:rPr lang="en-US" dirty="0" err="1" smtClean="0"/>
              <a:t>yaitu</a:t>
            </a:r>
            <a:r>
              <a:rPr lang="en-US" dirty="0" smtClean="0"/>
              <a:t> </a:t>
            </a:r>
            <a:r>
              <a:rPr lang="en-US" dirty="0" err="1" smtClean="0"/>
              <a:t>kurang</a:t>
            </a:r>
            <a:r>
              <a:rPr lang="en-US" dirty="0" smtClean="0"/>
              <a:t> </a:t>
            </a:r>
            <a:r>
              <a:rPr lang="en-US" dirty="0" err="1" smtClean="0"/>
              <a:t>lebih</a:t>
            </a:r>
            <a:r>
              <a:rPr lang="en-US" dirty="0" smtClean="0"/>
              <a:t> 0,01 </a:t>
            </a:r>
            <a:r>
              <a:rPr lang="en-US" dirty="0" err="1" smtClean="0"/>
              <a:t>dan</a:t>
            </a:r>
            <a:r>
              <a:rPr lang="en-US" dirty="0" smtClean="0"/>
              <a:t> </a:t>
            </a:r>
            <a:r>
              <a:rPr lang="en-US" dirty="0" err="1" smtClean="0"/>
              <a:t>sisanya</a:t>
            </a:r>
            <a:r>
              <a:rPr lang="en-US" dirty="0" smtClean="0"/>
              <a:t> </a:t>
            </a:r>
            <a:r>
              <a:rPr lang="en-US" dirty="0" err="1" smtClean="0"/>
              <a:t>memiliki</a:t>
            </a:r>
            <a:r>
              <a:rPr lang="en-US" dirty="0" smtClean="0"/>
              <a:t> </a:t>
            </a:r>
            <a:r>
              <a:rPr lang="en-US" dirty="0" err="1" smtClean="0"/>
              <a:t>perbedaan</a:t>
            </a:r>
            <a:r>
              <a:rPr lang="en-US" dirty="0" smtClean="0"/>
              <a:t> </a:t>
            </a:r>
            <a:r>
              <a:rPr lang="en-US" dirty="0" err="1" smtClean="0"/>
              <a:t>skor</a:t>
            </a:r>
            <a:r>
              <a:rPr lang="en-US" dirty="0" smtClean="0"/>
              <a:t>  0,03-0,06</a:t>
            </a:r>
            <a:endParaRPr lang="en-US" dirty="0"/>
          </a:p>
        </p:txBody>
      </p:sp>
    </p:spTree>
    <p:extLst>
      <p:ext uri="{BB962C8B-B14F-4D97-AF65-F5344CB8AC3E}">
        <p14:creationId xmlns:p14="http://schemas.microsoft.com/office/powerpoint/2010/main" val="1156603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Tahap</a:t>
            </a:r>
            <a:r>
              <a:rPr lang="en-US" dirty="0" smtClean="0"/>
              <a:t> </a:t>
            </a:r>
            <a:r>
              <a:rPr lang="en-US" dirty="0" err="1" smtClean="0"/>
              <a:t>Pemilihan</a:t>
            </a:r>
            <a:r>
              <a:rPr lang="en-US" dirty="0" smtClean="0"/>
              <a:t> </a:t>
            </a:r>
            <a:r>
              <a:rPr lang="en-US" dirty="0" err="1" smtClean="0"/>
              <a:t>Presiden</a:t>
            </a:r>
            <a:r>
              <a:rPr lang="en-US" dirty="0"/>
              <a:t/>
            </a:r>
            <a:br>
              <a:rPr lang="en-US" dirty="0"/>
            </a:br>
            <a:r>
              <a:rPr lang="en-US" sz="1800" dirty="0" err="1"/>
              <a:t>Setiap</a:t>
            </a:r>
            <a:r>
              <a:rPr lang="en-US" sz="1800" dirty="0"/>
              <a:t> </a:t>
            </a:r>
            <a:r>
              <a:rPr lang="en-US" sz="1800" dirty="0" err="1"/>
              <a:t>empat</a:t>
            </a:r>
            <a:r>
              <a:rPr lang="en-US" sz="1800" dirty="0"/>
              <a:t> </a:t>
            </a:r>
            <a:r>
              <a:rPr lang="en-US" sz="1800" dirty="0" err="1"/>
              <a:t>tahun</a:t>
            </a:r>
            <a:r>
              <a:rPr lang="en-US" sz="1800" dirty="0"/>
              <a:t>, </a:t>
            </a:r>
            <a:r>
              <a:rPr lang="en-US" sz="1800" dirty="0" err="1"/>
              <a:t>pemilu</a:t>
            </a:r>
            <a:r>
              <a:rPr lang="en-US" sz="1800" dirty="0"/>
              <a:t> </a:t>
            </a:r>
            <a:r>
              <a:rPr lang="en-US" sz="1800" dirty="0" err="1"/>
              <a:t>untuk</a:t>
            </a:r>
            <a:r>
              <a:rPr lang="en-US" sz="1800" dirty="0"/>
              <a:t> </a:t>
            </a:r>
            <a:r>
              <a:rPr lang="en-US" sz="1800" dirty="0" err="1"/>
              <a:t>presiden</a:t>
            </a:r>
            <a:r>
              <a:rPr lang="en-US" sz="1800" dirty="0"/>
              <a:t> AS </a:t>
            </a:r>
            <a:r>
              <a:rPr lang="en-US" sz="1800" dirty="0" err="1"/>
              <a:t>digelar</a:t>
            </a:r>
            <a:r>
              <a:rPr lang="en-US" sz="1800" dirty="0"/>
              <a:t> </a:t>
            </a:r>
            <a:r>
              <a:rPr lang="en-US" sz="1800" dirty="0" err="1"/>
              <a:t>pada</a:t>
            </a:r>
            <a:r>
              <a:rPr lang="en-US" sz="1800" dirty="0"/>
              <a:t> </a:t>
            </a:r>
            <a:r>
              <a:rPr lang="en-US" sz="1800" dirty="0" err="1"/>
              <a:t>Selasa</a:t>
            </a:r>
            <a:r>
              <a:rPr lang="en-US" sz="1800" dirty="0"/>
              <a:t> </a:t>
            </a:r>
            <a:r>
              <a:rPr lang="en-US" sz="1800" dirty="0" err="1"/>
              <a:t>pertama</a:t>
            </a:r>
            <a:r>
              <a:rPr lang="en-US" sz="1800" dirty="0"/>
              <a:t> </a:t>
            </a:r>
            <a:r>
              <a:rPr lang="en-US" sz="1800" dirty="0" err="1"/>
              <a:t>setelah</a:t>
            </a:r>
            <a:r>
              <a:rPr lang="en-US" sz="1800" dirty="0"/>
              <a:t> </a:t>
            </a:r>
            <a:r>
              <a:rPr lang="en-US" sz="1800" dirty="0" err="1"/>
              <a:t>Senin</a:t>
            </a:r>
            <a:r>
              <a:rPr lang="en-US" sz="1800" dirty="0"/>
              <a:t> </a:t>
            </a:r>
            <a:r>
              <a:rPr lang="en-US" sz="1800" dirty="0" err="1"/>
              <a:t>pertama</a:t>
            </a:r>
            <a:r>
              <a:rPr lang="en-US" sz="1800" dirty="0"/>
              <a:t> </a:t>
            </a:r>
            <a:r>
              <a:rPr lang="en-US" sz="1800" dirty="0" err="1"/>
              <a:t>bulan</a:t>
            </a:r>
            <a:r>
              <a:rPr lang="en-US" sz="1800" dirty="0"/>
              <a:t> November. </a:t>
            </a:r>
            <a:r>
              <a:rPr lang="en-US" sz="1800" dirty="0" err="1"/>
              <a:t>Berikut</a:t>
            </a:r>
            <a:r>
              <a:rPr lang="en-US" sz="1800" dirty="0"/>
              <a:t> </a:t>
            </a:r>
            <a:r>
              <a:rPr lang="en-US" sz="1800" dirty="0" err="1"/>
              <a:t>adalah</a:t>
            </a:r>
            <a:r>
              <a:rPr lang="en-US" sz="1800" dirty="0"/>
              <a:t> </a:t>
            </a:r>
            <a:r>
              <a:rPr lang="en-US" sz="1800" dirty="0" err="1"/>
              <a:t>tahapan</a:t>
            </a:r>
            <a:r>
              <a:rPr lang="en-US" sz="1800" dirty="0"/>
              <a:t> </a:t>
            </a:r>
            <a:r>
              <a:rPr lang="en-US" sz="1800" dirty="0" err="1"/>
              <a:t>pemilu</a:t>
            </a:r>
            <a:r>
              <a:rPr lang="en-US" sz="1800" dirty="0"/>
              <a:t> </a:t>
            </a:r>
            <a:r>
              <a:rPr lang="en-US" sz="1800" dirty="0" err="1"/>
              <a:t>presiden</a:t>
            </a:r>
            <a:r>
              <a:rPr lang="en-US" sz="1800" dirty="0"/>
              <a:t> Amerika </a:t>
            </a:r>
            <a:r>
              <a:rPr lang="en-US" sz="1800" dirty="0" err="1"/>
              <a:t>Serikat</a:t>
            </a:r>
            <a:r>
              <a:rPr lang="en-US" sz="1800" dirty="0"/>
              <a:t>:</a:t>
            </a:r>
          </a:p>
        </p:txBody>
      </p:sp>
      <p:sp>
        <p:nvSpPr>
          <p:cNvPr id="3" name="Content Placeholder 2"/>
          <p:cNvSpPr>
            <a:spLocks noGrp="1"/>
          </p:cNvSpPr>
          <p:nvPr>
            <p:ph idx="1"/>
          </p:nvPr>
        </p:nvSpPr>
        <p:spPr/>
        <p:txBody>
          <a:bodyPr>
            <a:normAutofit fontScale="85000" lnSpcReduction="20000"/>
          </a:bodyPr>
          <a:lstStyle/>
          <a:p>
            <a:r>
              <a:rPr lang="en-US" dirty="0"/>
              <a:t>Negara-</a:t>
            </a:r>
            <a:r>
              <a:rPr lang="en-US" dirty="0" err="1"/>
              <a:t>negara</a:t>
            </a:r>
            <a:r>
              <a:rPr lang="en-US" dirty="0"/>
              <a:t> </a:t>
            </a:r>
            <a:r>
              <a:rPr lang="en-US" dirty="0" err="1"/>
              <a:t>bagian</a:t>
            </a:r>
            <a:r>
              <a:rPr lang="en-US" dirty="0"/>
              <a:t> </a:t>
            </a:r>
            <a:r>
              <a:rPr lang="en-US" dirty="0" err="1"/>
              <a:t>melakukan</a:t>
            </a:r>
            <a:r>
              <a:rPr lang="en-US" dirty="0"/>
              <a:t> </a:t>
            </a:r>
            <a:r>
              <a:rPr lang="en-US" dirty="0" err="1"/>
              <a:t>pemilihan</a:t>
            </a:r>
            <a:r>
              <a:rPr lang="en-US" dirty="0"/>
              <a:t> </a:t>
            </a:r>
            <a:r>
              <a:rPr lang="en-US" dirty="0" err="1"/>
              <a:t>pendahuluan</a:t>
            </a:r>
            <a:r>
              <a:rPr lang="en-US" dirty="0"/>
              <a:t> </a:t>
            </a:r>
            <a:r>
              <a:rPr lang="en-US" dirty="0" err="1"/>
              <a:t>atau</a:t>
            </a:r>
            <a:r>
              <a:rPr lang="en-US" dirty="0"/>
              <a:t> </a:t>
            </a:r>
            <a:r>
              <a:rPr lang="en-US" dirty="0" err="1"/>
              <a:t>kaukus</a:t>
            </a:r>
            <a:r>
              <a:rPr lang="en-US" dirty="0"/>
              <a:t> </a:t>
            </a:r>
            <a:r>
              <a:rPr lang="en-US" dirty="0" err="1"/>
              <a:t>untuk</a:t>
            </a:r>
            <a:r>
              <a:rPr lang="en-US" dirty="0"/>
              <a:t> </a:t>
            </a:r>
            <a:r>
              <a:rPr lang="en-US" dirty="0" err="1"/>
              <a:t>menentukan</a:t>
            </a:r>
            <a:r>
              <a:rPr lang="en-US" dirty="0"/>
              <a:t> </a:t>
            </a:r>
            <a:r>
              <a:rPr lang="en-US" dirty="0" err="1"/>
              <a:t>calon-calon</a:t>
            </a:r>
            <a:r>
              <a:rPr lang="en-US" dirty="0"/>
              <a:t> </a:t>
            </a:r>
            <a:r>
              <a:rPr lang="en-US" dirty="0" err="1"/>
              <a:t>dari</a:t>
            </a:r>
            <a:r>
              <a:rPr lang="en-US" dirty="0"/>
              <a:t> </a:t>
            </a:r>
            <a:r>
              <a:rPr lang="en-US" dirty="0" err="1"/>
              <a:t>partai</a:t>
            </a:r>
            <a:r>
              <a:rPr lang="en-US" dirty="0"/>
              <a:t> yang </a:t>
            </a:r>
            <a:r>
              <a:rPr lang="en-US" dirty="0" err="1"/>
              <a:t>akan</a:t>
            </a:r>
            <a:r>
              <a:rPr lang="en-US" dirty="0"/>
              <a:t> </a:t>
            </a:r>
            <a:r>
              <a:rPr lang="en-US" dirty="0" err="1"/>
              <a:t>mengikuti</a:t>
            </a:r>
            <a:r>
              <a:rPr lang="en-US" dirty="0"/>
              <a:t> </a:t>
            </a:r>
            <a:r>
              <a:rPr lang="en-US" dirty="0" err="1"/>
              <a:t>konvensi</a:t>
            </a:r>
            <a:r>
              <a:rPr lang="en-US" dirty="0"/>
              <a:t> </a:t>
            </a:r>
            <a:r>
              <a:rPr lang="en-US" dirty="0" err="1"/>
              <a:t>nasional</a:t>
            </a:r>
            <a:endParaRPr lang="en-US" dirty="0"/>
          </a:p>
          <a:p>
            <a:r>
              <a:rPr lang="en-US" dirty="0" err="1"/>
              <a:t>Konvensi</a:t>
            </a:r>
            <a:r>
              <a:rPr lang="en-US" dirty="0"/>
              <a:t> </a:t>
            </a:r>
            <a:r>
              <a:rPr lang="en-US" dirty="0" err="1"/>
              <a:t>nasional</a:t>
            </a:r>
            <a:r>
              <a:rPr lang="en-US" dirty="0"/>
              <a:t>, </a:t>
            </a:r>
            <a:r>
              <a:rPr lang="en-US" dirty="0" err="1"/>
              <a:t>suatu</a:t>
            </a:r>
            <a:r>
              <a:rPr lang="en-US" dirty="0"/>
              <a:t> </a:t>
            </a:r>
            <a:r>
              <a:rPr lang="en-US" dirty="0" err="1"/>
              <a:t>ajang</a:t>
            </a:r>
            <a:r>
              <a:rPr lang="en-US" dirty="0"/>
              <a:t> </a:t>
            </a:r>
            <a:r>
              <a:rPr lang="en-US" dirty="0" err="1"/>
              <a:t>dimana</a:t>
            </a:r>
            <a:r>
              <a:rPr lang="en-US" dirty="0"/>
              <a:t> </a:t>
            </a:r>
            <a:r>
              <a:rPr lang="en-US" dirty="0" err="1"/>
              <a:t>calon-calon</a:t>
            </a:r>
            <a:r>
              <a:rPr lang="en-US" dirty="0"/>
              <a:t> </a:t>
            </a:r>
            <a:r>
              <a:rPr lang="en-US" dirty="0" err="1"/>
              <a:t>partai</a:t>
            </a:r>
            <a:r>
              <a:rPr lang="en-US" dirty="0"/>
              <a:t> </a:t>
            </a:r>
            <a:r>
              <a:rPr lang="en-US" dirty="0" err="1"/>
              <a:t>hasil</a:t>
            </a:r>
            <a:r>
              <a:rPr lang="en-US" dirty="0"/>
              <a:t> </a:t>
            </a:r>
            <a:r>
              <a:rPr lang="en-US" dirty="0" err="1"/>
              <a:t>kaukus</a:t>
            </a:r>
            <a:r>
              <a:rPr lang="en-US" dirty="0"/>
              <a:t> </a:t>
            </a:r>
            <a:r>
              <a:rPr lang="en-US" dirty="0" err="1"/>
              <a:t>akan</a:t>
            </a:r>
            <a:r>
              <a:rPr lang="en-US" dirty="0"/>
              <a:t> </a:t>
            </a:r>
            <a:r>
              <a:rPr lang="en-US" dirty="0" err="1"/>
              <a:t>diseleksi</a:t>
            </a:r>
            <a:r>
              <a:rPr lang="en-US" dirty="0"/>
              <a:t> </a:t>
            </a:r>
            <a:r>
              <a:rPr lang="en-US" dirty="0" err="1"/>
              <a:t>dan</a:t>
            </a:r>
            <a:r>
              <a:rPr lang="en-US" dirty="0"/>
              <a:t> </a:t>
            </a:r>
            <a:r>
              <a:rPr lang="en-US" dirty="0" err="1"/>
              <a:t>salah</a:t>
            </a:r>
            <a:r>
              <a:rPr lang="en-US" dirty="0"/>
              <a:t> </a:t>
            </a:r>
            <a:r>
              <a:rPr lang="en-US" dirty="0" err="1"/>
              <a:t>satunya</a:t>
            </a:r>
            <a:r>
              <a:rPr lang="en-US" dirty="0"/>
              <a:t> </a:t>
            </a:r>
            <a:r>
              <a:rPr lang="en-US" dirty="0" err="1"/>
              <a:t>kemudian</a:t>
            </a:r>
            <a:r>
              <a:rPr lang="en-US" dirty="0"/>
              <a:t> </a:t>
            </a:r>
            <a:r>
              <a:rPr lang="en-US" dirty="0" err="1"/>
              <a:t>ditetapkan</a:t>
            </a:r>
            <a:r>
              <a:rPr lang="en-US" dirty="0"/>
              <a:t> </a:t>
            </a:r>
            <a:r>
              <a:rPr lang="en-US" dirty="0" err="1"/>
              <a:t>sebagai</a:t>
            </a:r>
            <a:r>
              <a:rPr lang="en-US" dirty="0"/>
              <a:t> </a:t>
            </a:r>
            <a:r>
              <a:rPr lang="en-US" dirty="0" err="1"/>
              <a:t>kandidat</a:t>
            </a:r>
            <a:r>
              <a:rPr lang="en-US" dirty="0"/>
              <a:t> </a:t>
            </a:r>
            <a:r>
              <a:rPr lang="en-US" dirty="0" err="1"/>
              <a:t>presiden</a:t>
            </a:r>
            <a:r>
              <a:rPr lang="en-US" dirty="0"/>
              <a:t>.</a:t>
            </a:r>
          </a:p>
          <a:p>
            <a:r>
              <a:rPr lang="en-US" dirty="0" err="1"/>
              <a:t>Kampanye</a:t>
            </a:r>
            <a:r>
              <a:rPr lang="en-US" dirty="0"/>
              <a:t> </a:t>
            </a:r>
            <a:r>
              <a:rPr lang="en-US" dirty="0" err="1"/>
              <a:t>dan</a:t>
            </a:r>
            <a:r>
              <a:rPr lang="en-US" dirty="0"/>
              <a:t> </a:t>
            </a:r>
            <a:r>
              <a:rPr lang="en-US" dirty="0" err="1"/>
              <a:t>pemilu</a:t>
            </a:r>
            <a:r>
              <a:rPr lang="en-US" dirty="0"/>
              <a:t>. </a:t>
            </a:r>
            <a:r>
              <a:rPr lang="en-US" dirty="0" err="1"/>
              <a:t>Calon</a:t>
            </a:r>
            <a:r>
              <a:rPr lang="en-US" dirty="0"/>
              <a:t> </a:t>
            </a:r>
            <a:r>
              <a:rPr lang="en-US" dirty="0" err="1"/>
              <a:t>dari</a:t>
            </a:r>
            <a:r>
              <a:rPr lang="en-US" dirty="0"/>
              <a:t> </a:t>
            </a:r>
            <a:r>
              <a:rPr lang="en-US" dirty="0" err="1"/>
              <a:t>setiap</a:t>
            </a:r>
            <a:r>
              <a:rPr lang="en-US" dirty="0"/>
              <a:t> </a:t>
            </a:r>
            <a:r>
              <a:rPr lang="en-US" dirty="0" err="1"/>
              <a:t>partai</a:t>
            </a:r>
            <a:r>
              <a:rPr lang="en-US" dirty="0"/>
              <a:t> </a:t>
            </a:r>
            <a:r>
              <a:rPr lang="en-US" dirty="0" err="1"/>
              <a:t>akan</a:t>
            </a:r>
            <a:r>
              <a:rPr lang="en-US" dirty="0"/>
              <a:t> </a:t>
            </a:r>
            <a:r>
              <a:rPr lang="en-US" dirty="0" err="1"/>
              <a:t>berkampanye</a:t>
            </a:r>
            <a:r>
              <a:rPr lang="en-US" dirty="0"/>
              <a:t> </a:t>
            </a:r>
            <a:r>
              <a:rPr lang="en-US" dirty="0" err="1"/>
              <a:t>ke</a:t>
            </a:r>
            <a:r>
              <a:rPr lang="en-US" dirty="0"/>
              <a:t> </a:t>
            </a:r>
            <a:r>
              <a:rPr lang="en-US" dirty="0" err="1"/>
              <a:t>seluruh</a:t>
            </a:r>
            <a:r>
              <a:rPr lang="en-US" dirty="0"/>
              <a:t> </a:t>
            </a:r>
            <a:r>
              <a:rPr lang="en-US" dirty="0" err="1"/>
              <a:t>negara</a:t>
            </a:r>
            <a:r>
              <a:rPr lang="en-US" dirty="0"/>
              <a:t> </a:t>
            </a:r>
            <a:r>
              <a:rPr lang="en-US" dirty="0" err="1"/>
              <a:t>bagian</a:t>
            </a:r>
            <a:r>
              <a:rPr lang="en-US" dirty="0"/>
              <a:t> </a:t>
            </a:r>
            <a:r>
              <a:rPr lang="en-US" dirty="0" err="1"/>
              <a:t>untuk</a:t>
            </a:r>
            <a:r>
              <a:rPr lang="en-US" dirty="0"/>
              <a:t> </a:t>
            </a:r>
            <a:r>
              <a:rPr lang="en-US" dirty="0" err="1"/>
              <a:t>memenangkan</a:t>
            </a:r>
            <a:r>
              <a:rPr lang="en-US" dirty="0"/>
              <a:t> </a:t>
            </a:r>
            <a:r>
              <a:rPr lang="en-US" dirty="0" err="1"/>
              <a:t>suara</a:t>
            </a:r>
            <a:r>
              <a:rPr lang="en-US" dirty="0"/>
              <a:t> </a:t>
            </a:r>
            <a:r>
              <a:rPr lang="en-US" dirty="0" err="1"/>
              <a:t>pemilih</a:t>
            </a:r>
            <a:r>
              <a:rPr lang="en-US" dirty="0"/>
              <a:t> </a:t>
            </a:r>
            <a:r>
              <a:rPr lang="en-US" dirty="0" err="1"/>
              <a:t>dalam</a:t>
            </a:r>
            <a:r>
              <a:rPr lang="en-US" dirty="0"/>
              <a:t> </a:t>
            </a:r>
            <a:r>
              <a:rPr lang="en-US" dirty="0" err="1"/>
              <a:t>pemilu</a:t>
            </a:r>
            <a:r>
              <a:rPr lang="en-US" dirty="0"/>
              <a:t> </a:t>
            </a:r>
            <a:r>
              <a:rPr lang="en-US" dirty="0" err="1"/>
              <a:t>bulan</a:t>
            </a:r>
            <a:r>
              <a:rPr lang="en-US" dirty="0"/>
              <a:t> November.</a:t>
            </a:r>
          </a:p>
          <a:p>
            <a:r>
              <a:rPr lang="en-US" dirty="0"/>
              <a:t>Electoral college. </a:t>
            </a:r>
            <a:r>
              <a:rPr lang="en-US" dirty="0" err="1"/>
              <a:t>Kandidat</a:t>
            </a:r>
            <a:r>
              <a:rPr lang="en-US" dirty="0"/>
              <a:t> </a:t>
            </a:r>
            <a:r>
              <a:rPr lang="en-US" dirty="0" err="1"/>
              <a:t>presiden</a:t>
            </a:r>
            <a:r>
              <a:rPr lang="en-US" dirty="0"/>
              <a:t> yang </a:t>
            </a:r>
            <a:r>
              <a:rPr lang="en-US" dirty="0" err="1"/>
              <a:t>mendapat</a:t>
            </a:r>
            <a:r>
              <a:rPr lang="en-US" dirty="0"/>
              <a:t> </a:t>
            </a:r>
            <a:r>
              <a:rPr lang="en-US" dirty="0">
                <a:solidFill>
                  <a:srgbClr val="FF0000"/>
                </a:solidFill>
              </a:rPr>
              <a:t>popular vote </a:t>
            </a:r>
            <a:r>
              <a:rPr lang="en-US" dirty="0" err="1"/>
              <a:t>pada</a:t>
            </a:r>
            <a:r>
              <a:rPr lang="en-US" dirty="0"/>
              <a:t> </a:t>
            </a:r>
            <a:r>
              <a:rPr lang="en-US" dirty="0" err="1"/>
              <a:t>pemilu</a:t>
            </a:r>
            <a:r>
              <a:rPr lang="en-US" dirty="0"/>
              <a:t> </a:t>
            </a:r>
            <a:r>
              <a:rPr lang="en-US" dirty="0" err="1"/>
              <a:t>bulan</a:t>
            </a:r>
            <a:r>
              <a:rPr lang="en-US" dirty="0"/>
              <a:t> November </a:t>
            </a:r>
            <a:r>
              <a:rPr lang="en-US" dirty="0" err="1"/>
              <a:t>tidak</a:t>
            </a:r>
            <a:r>
              <a:rPr lang="en-US" dirty="0"/>
              <a:t> </a:t>
            </a:r>
            <a:r>
              <a:rPr lang="en-US" dirty="0" err="1"/>
              <a:t>otomatis</a:t>
            </a:r>
            <a:r>
              <a:rPr lang="en-US" dirty="0"/>
              <a:t> </a:t>
            </a:r>
            <a:r>
              <a:rPr lang="en-US" dirty="0" err="1"/>
              <a:t>memenangkan</a:t>
            </a:r>
            <a:r>
              <a:rPr lang="en-US" dirty="0"/>
              <a:t> </a:t>
            </a:r>
            <a:r>
              <a:rPr lang="en-US" dirty="0" err="1"/>
              <a:t>pemilu</a:t>
            </a:r>
            <a:r>
              <a:rPr lang="en-US" dirty="0"/>
              <a:t>. </a:t>
            </a:r>
            <a:r>
              <a:rPr lang="en-US" dirty="0" err="1"/>
              <a:t>Konstitusi</a:t>
            </a:r>
            <a:r>
              <a:rPr lang="en-US" dirty="0"/>
              <a:t> AS </a:t>
            </a:r>
            <a:r>
              <a:rPr lang="en-US" dirty="0" err="1"/>
              <a:t>mensyaratkan</a:t>
            </a:r>
            <a:r>
              <a:rPr lang="en-US" dirty="0"/>
              <a:t> </a:t>
            </a:r>
            <a:r>
              <a:rPr lang="en-US" dirty="0" err="1"/>
              <a:t>dilakukannya</a:t>
            </a:r>
            <a:r>
              <a:rPr lang="en-US" dirty="0"/>
              <a:t> proses Electoral college, </a:t>
            </a:r>
            <a:r>
              <a:rPr lang="en-US" dirty="0" err="1"/>
              <a:t>suatu</a:t>
            </a:r>
            <a:r>
              <a:rPr lang="en-US" dirty="0"/>
              <a:t> </a:t>
            </a:r>
            <a:r>
              <a:rPr lang="en-US" dirty="0" err="1"/>
              <a:t>sistem</a:t>
            </a:r>
            <a:r>
              <a:rPr lang="en-US" dirty="0"/>
              <a:t> </a:t>
            </a:r>
            <a:r>
              <a:rPr lang="en-US" dirty="0" err="1"/>
              <a:t>dimana</a:t>
            </a:r>
            <a:r>
              <a:rPr lang="en-US" dirty="0"/>
              <a:t> </a:t>
            </a:r>
            <a:r>
              <a:rPr lang="en-US" dirty="0" err="1"/>
              <a:t>setiap</a:t>
            </a:r>
            <a:r>
              <a:rPr lang="en-US" dirty="0"/>
              <a:t> </a:t>
            </a:r>
            <a:r>
              <a:rPr lang="en-US" dirty="0" err="1"/>
              <a:t>negara</a:t>
            </a:r>
            <a:r>
              <a:rPr lang="en-US" dirty="0"/>
              <a:t> </a:t>
            </a:r>
            <a:r>
              <a:rPr lang="en-US" dirty="0" err="1"/>
              <a:t>bagian</a:t>
            </a:r>
            <a:r>
              <a:rPr lang="en-US" dirty="0"/>
              <a:t> </a:t>
            </a:r>
            <a:r>
              <a:rPr lang="en-US" dirty="0" err="1"/>
              <a:t>menentukan</a:t>
            </a:r>
            <a:r>
              <a:rPr lang="en-US" dirty="0"/>
              <a:t> elector (</a:t>
            </a:r>
            <a:r>
              <a:rPr lang="en-US" dirty="0" err="1"/>
              <a:t>sekelompok</a:t>
            </a:r>
            <a:r>
              <a:rPr lang="en-US" dirty="0"/>
              <a:t> orang yang </a:t>
            </a:r>
            <a:r>
              <a:rPr lang="en-US" dirty="0" err="1"/>
              <a:t>terpilih</a:t>
            </a:r>
            <a:r>
              <a:rPr lang="en-US" dirty="0"/>
              <a:t>) </a:t>
            </a:r>
            <a:r>
              <a:rPr lang="en-US" dirty="0" err="1"/>
              <a:t>untuk</a:t>
            </a:r>
            <a:r>
              <a:rPr lang="en-US" dirty="0"/>
              <a:t> </a:t>
            </a:r>
            <a:r>
              <a:rPr lang="en-US" dirty="0" err="1"/>
              <a:t>memilih</a:t>
            </a:r>
            <a:r>
              <a:rPr lang="en-US" dirty="0"/>
              <a:t> </a:t>
            </a:r>
            <a:r>
              <a:rPr lang="en-US" dirty="0" err="1"/>
              <a:t>presiden</a:t>
            </a:r>
            <a:r>
              <a:rPr lang="en-US" dirty="0"/>
              <a:t> </a:t>
            </a:r>
            <a:r>
              <a:rPr lang="en-US" dirty="0" err="1"/>
              <a:t>dan</a:t>
            </a:r>
            <a:r>
              <a:rPr lang="en-US" dirty="0"/>
              <a:t> </a:t>
            </a:r>
            <a:r>
              <a:rPr lang="en-US" dirty="0" err="1"/>
              <a:t>wakilnya</a:t>
            </a:r>
            <a:r>
              <a:rPr lang="en-US" dirty="0"/>
              <a:t> </a:t>
            </a:r>
            <a:r>
              <a:rPr lang="en-US" dirty="0" err="1"/>
              <a:t>setelah</a:t>
            </a:r>
            <a:r>
              <a:rPr lang="en-US" dirty="0"/>
              <a:t> </a:t>
            </a:r>
            <a:r>
              <a:rPr lang="en-US" dirty="0" err="1"/>
              <a:t>pemilihan</a:t>
            </a:r>
            <a:r>
              <a:rPr lang="en-US" dirty="0"/>
              <a:t> popular vote </a:t>
            </a:r>
            <a:r>
              <a:rPr lang="en-US" dirty="0" err="1"/>
              <a:t>dilakukan</a:t>
            </a:r>
            <a:r>
              <a:rPr lang="en-US" dirty="0"/>
              <a:t>. Electoral college </a:t>
            </a:r>
            <a:r>
              <a:rPr lang="en-US" dirty="0" err="1"/>
              <a:t>dilakukan</a:t>
            </a:r>
            <a:r>
              <a:rPr lang="en-US" dirty="0"/>
              <a:t> </a:t>
            </a:r>
            <a:r>
              <a:rPr lang="en-US" dirty="0" err="1"/>
              <a:t>pada</a:t>
            </a:r>
            <a:r>
              <a:rPr lang="en-US" dirty="0"/>
              <a:t> </a:t>
            </a:r>
            <a:r>
              <a:rPr lang="en-US" dirty="0" err="1"/>
              <a:t>bulan</a:t>
            </a:r>
            <a:r>
              <a:rPr lang="en-US" dirty="0"/>
              <a:t> </a:t>
            </a:r>
            <a:r>
              <a:rPr lang="en-US" dirty="0" err="1"/>
              <a:t>Desember</a:t>
            </a:r>
            <a:r>
              <a:rPr lang="en-US" dirty="0"/>
              <a:t> </a:t>
            </a:r>
            <a:r>
              <a:rPr lang="en-US" dirty="0" err="1"/>
              <a:t>pada</a:t>
            </a:r>
            <a:r>
              <a:rPr lang="en-US" dirty="0"/>
              <a:t> </a:t>
            </a:r>
            <a:r>
              <a:rPr lang="en-US" dirty="0" err="1"/>
              <a:t>hari</a:t>
            </a:r>
            <a:r>
              <a:rPr lang="en-US" dirty="0"/>
              <a:t> </a:t>
            </a:r>
            <a:r>
              <a:rPr lang="en-US" dirty="0" err="1"/>
              <a:t>Senin</a:t>
            </a:r>
            <a:r>
              <a:rPr lang="en-US" dirty="0"/>
              <a:t> </a:t>
            </a:r>
            <a:r>
              <a:rPr lang="en-US" dirty="0" err="1"/>
              <a:t>pertama</a:t>
            </a:r>
            <a:r>
              <a:rPr lang="en-US" dirty="0"/>
              <a:t> </a:t>
            </a:r>
            <a:r>
              <a:rPr lang="en-US" dirty="0" err="1"/>
              <a:t>setelah</a:t>
            </a:r>
            <a:r>
              <a:rPr lang="en-US" dirty="0"/>
              <a:t> </a:t>
            </a:r>
            <a:r>
              <a:rPr lang="en-US" dirty="0" err="1"/>
              <a:t>hari</a:t>
            </a:r>
            <a:r>
              <a:rPr lang="en-US" dirty="0"/>
              <a:t> </a:t>
            </a:r>
            <a:r>
              <a:rPr lang="en-US" dirty="0" err="1"/>
              <a:t>Rabu</a:t>
            </a:r>
            <a:r>
              <a:rPr lang="en-US" dirty="0"/>
              <a:t> </a:t>
            </a:r>
            <a:r>
              <a:rPr lang="en-US" dirty="0" err="1"/>
              <a:t>minggu</a:t>
            </a:r>
            <a:r>
              <a:rPr lang="en-US" dirty="0"/>
              <a:t> </a:t>
            </a:r>
            <a:r>
              <a:rPr lang="en-US" dirty="0" err="1"/>
              <a:t>kedua</a:t>
            </a:r>
            <a:r>
              <a:rPr lang="en-US" dirty="0"/>
              <a:t>.</a:t>
            </a:r>
          </a:p>
        </p:txBody>
      </p:sp>
    </p:spTree>
    <p:extLst>
      <p:ext uri="{BB962C8B-B14F-4D97-AF65-F5344CB8AC3E}">
        <p14:creationId xmlns:p14="http://schemas.microsoft.com/office/powerpoint/2010/main" val="739153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Prediksi</a:t>
            </a:r>
            <a:r>
              <a:rPr lang="en-US" sz="3200" dirty="0" smtClean="0"/>
              <a:t> Votes  Donald </a:t>
            </a:r>
            <a:r>
              <a:rPr lang="en-US" sz="3200" dirty="0" smtClean="0"/>
              <a:t>Trump di </a:t>
            </a:r>
            <a:r>
              <a:rPr lang="en-US" sz="3200" dirty="0" smtClean="0"/>
              <a:t>Negara </a:t>
            </a:r>
            <a:r>
              <a:rPr lang="en-US" sz="3200" dirty="0" err="1" smtClean="0"/>
              <a:t>Bagian</a:t>
            </a:r>
            <a:r>
              <a:rPr lang="en-US" sz="3200" dirty="0" smtClean="0"/>
              <a:t> yang </a:t>
            </a:r>
            <a:r>
              <a:rPr lang="en-US" sz="3200" dirty="0" err="1" smtClean="0"/>
              <a:t>belum</a:t>
            </a:r>
            <a:r>
              <a:rPr lang="en-US" sz="3200" dirty="0" smtClean="0"/>
              <a:t> </a:t>
            </a:r>
            <a:r>
              <a:rPr lang="en-US" sz="3200" dirty="0" err="1" smtClean="0"/>
              <a:t>memiliki</a:t>
            </a:r>
            <a:r>
              <a:rPr lang="en-US" sz="3200" dirty="0" smtClean="0"/>
              <a:t> </a:t>
            </a:r>
            <a:r>
              <a:rPr lang="en-US" sz="3200" dirty="0" err="1" smtClean="0"/>
              <a:t>suara</a:t>
            </a:r>
            <a:endParaRPr lang="en-US" sz="3200" dirty="0"/>
          </a:p>
        </p:txBody>
      </p:sp>
      <p:pic>
        <p:nvPicPr>
          <p:cNvPr id="4" name="Content Placeholder 3"/>
          <p:cNvPicPr>
            <a:picLocks noGrp="1" noChangeAspect="1"/>
          </p:cNvPicPr>
          <p:nvPr>
            <p:ph idx="1"/>
          </p:nvPr>
        </p:nvPicPr>
        <p:blipFill>
          <a:blip r:embed="rId2"/>
          <a:stretch>
            <a:fillRect/>
          </a:stretch>
        </p:blipFill>
        <p:spPr>
          <a:xfrm>
            <a:off x="1084217" y="1988595"/>
            <a:ext cx="4511970" cy="3729895"/>
          </a:xfrm>
          <a:prstGeom prst="rect">
            <a:avLst/>
          </a:prstGeom>
        </p:spPr>
      </p:pic>
      <p:pic>
        <p:nvPicPr>
          <p:cNvPr id="5" name="Picture 4"/>
          <p:cNvPicPr>
            <a:picLocks noChangeAspect="1"/>
          </p:cNvPicPr>
          <p:nvPr/>
        </p:nvPicPr>
        <p:blipFill>
          <a:blip r:embed="rId3"/>
          <a:stretch>
            <a:fillRect/>
          </a:stretch>
        </p:blipFill>
        <p:spPr>
          <a:xfrm>
            <a:off x="6392638" y="1988595"/>
            <a:ext cx="2421113" cy="1047945"/>
          </a:xfrm>
          <a:prstGeom prst="rect">
            <a:avLst/>
          </a:prstGeom>
        </p:spPr>
      </p:pic>
      <p:sp>
        <p:nvSpPr>
          <p:cNvPr id="3" name="TextBox 2"/>
          <p:cNvSpPr txBox="1"/>
          <p:nvPr/>
        </p:nvSpPr>
        <p:spPr>
          <a:xfrm>
            <a:off x="6322423" y="3370217"/>
            <a:ext cx="4454434" cy="1477328"/>
          </a:xfrm>
          <a:prstGeom prst="rect">
            <a:avLst/>
          </a:prstGeom>
          <a:noFill/>
        </p:spPr>
        <p:txBody>
          <a:bodyPr wrap="square" rtlCol="0">
            <a:spAutoFit/>
          </a:bodyPr>
          <a:lstStyle/>
          <a:p>
            <a:r>
              <a:rPr lang="en-US" dirty="0" err="1" smtClean="0"/>
              <a:t>Ketiga</a:t>
            </a:r>
            <a:r>
              <a:rPr lang="en-US" dirty="0" smtClean="0"/>
              <a:t> Negara </a:t>
            </a:r>
            <a:r>
              <a:rPr lang="en-US" dirty="0" err="1" smtClean="0"/>
              <a:t>Bagian</a:t>
            </a:r>
            <a:r>
              <a:rPr lang="en-US" dirty="0" smtClean="0"/>
              <a:t> </a:t>
            </a:r>
            <a:r>
              <a:rPr lang="en-US" dirty="0" err="1" smtClean="0"/>
              <a:t>ini</a:t>
            </a:r>
            <a:r>
              <a:rPr lang="en-US" dirty="0" smtClean="0"/>
              <a:t> </a:t>
            </a:r>
            <a:r>
              <a:rPr lang="en-US" dirty="0" err="1" smtClean="0"/>
              <a:t>menjadi</a:t>
            </a:r>
            <a:r>
              <a:rPr lang="en-US" dirty="0" smtClean="0"/>
              <a:t> </a:t>
            </a:r>
            <a:r>
              <a:rPr lang="en-US" dirty="0" err="1" smtClean="0"/>
              <a:t>contoh</a:t>
            </a:r>
            <a:r>
              <a:rPr lang="en-US" dirty="0" smtClean="0"/>
              <a:t> </a:t>
            </a:r>
            <a:r>
              <a:rPr lang="en-US" dirty="0" err="1" smtClean="0"/>
              <a:t>prediksi</a:t>
            </a:r>
            <a:r>
              <a:rPr lang="en-US" dirty="0" smtClean="0"/>
              <a:t> </a:t>
            </a:r>
            <a:r>
              <a:rPr lang="en-US" dirty="0" err="1" smtClean="0"/>
              <a:t>karena</a:t>
            </a:r>
            <a:r>
              <a:rPr lang="en-US" dirty="0" smtClean="0"/>
              <a:t> </a:t>
            </a:r>
            <a:r>
              <a:rPr lang="en-US" dirty="0" err="1" smtClean="0"/>
              <a:t>belum</a:t>
            </a:r>
            <a:r>
              <a:rPr lang="en-US" dirty="0" smtClean="0"/>
              <a:t> </a:t>
            </a:r>
            <a:r>
              <a:rPr lang="en-US" dirty="0" err="1" smtClean="0"/>
              <a:t>memiliki</a:t>
            </a:r>
            <a:r>
              <a:rPr lang="en-US" dirty="0" smtClean="0"/>
              <a:t> </a:t>
            </a:r>
            <a:r>
              <a:rPr lang="en-US" dirty="0" err="1" smtClean="0"/>
              <a:t>suara</a:t>
            </a:r>
            <a:r>
              <a:rPr lang="en-US" dirty="0" smtClean="0"/>
              <a:t> </a:t>
            </a:r>
            <a:r>
              <a:rPr lang="en-US" dirty="0" err="1" smtClean="0"/>
              <a:t>kandidat</a:t>
            </a:r>
            <a:r>
              <a:rPr lang="en-US" dirty="0" smtClean="0"/>
              <a:t> Donald Trump. Dan </a:t>
            </a:r>
            <a:r>
              <a:rPr lang="en-US" dirty="0" err="1" smtClean="0"/>
              <a:t>prediksi</a:t>
            </a:r>
            <a:r>
              <a:rPr lang="en-US" dirty="0" smtClean="0"/>
              <a:t> </a:t>
            </a:r>
            <a:r>
              <a:rPr lang="en-US" dirty="0" err="1" smtClean="0"/>
              <a:t>sebelumnya</a:t>
            </a:r>
            <a:r>
              <a:rPr lang="en-US" dirty="0" smtClean="0"/>
              <a:t> </a:t>
            </a:r>
            <a:r>
              <a:rPr lang="en-US" dirty="0" err="1" smtClean="0"/>
              <a:t>menjadi</a:t>
            </a:r>
            <a:r>
              <a:rPr lang="en-US" dirty="0" smtClean="0"/>
              <a:t> </a:t>
            </a:r>
            <a:r>
              <a:rPr lang="en-US" dirty="0" err="1" smtClean="0"/>
              <a:t>pembanding</a:t>
            </a:r>
            <a:r>
              <a:rPr lang="en-US" dirty="0" smtClean="0"/>
              <a:t> </a:t>
            </a:r>
            <a:r>
              <a:rPr lang="en-US" dirty="0" err="1" smtClean="0"/>
              <a:t>seberapa</a:t>
            </a:r>
            <a:r>
              <a:rPr lang="en-US" dirty="0" smtClean="0"/>
              <a:t> </a:t>
            </a:r>
            <a:r>
              <a:rPr lang="en-US" dirty="0" err="1" smtClean="0"/>
              <a:t>akurat</a:t>
            </a:r>
            <a:r>
              <a:rPr lang="en-US" dirty="0" smtClean="0"/>
              <a:t> model yang </a:t>
            </a:r>
            <a:r>
              <a:rPr lang="en-US" dirty="0" err="1" smtClean="0"/>
              <a:t>dipakai</a:t>
            </a:r>
            <a:r>
              <a:rPr lang="en-US" dirty="0" smtClean="0"/>
              <a:t> .</a:t>
            </a:r>
            <a:endParaRPr lang="en-US" dirty="0"/>
          </a:p>
        </p:txBody>
      </p:sp>
    </p:spTree>
    <p:extLst>
      <p:ext uri="{BB962C8B-B14F-4D97-AF65-F5344CB8AC3E}">
        <p14:creationId xmlns:p14="http://schemas.microsoft.com/office/powerpoint/2010/main" val="3445086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Hasil</a:t>
            </a:r>
            <a:r>
              <a:rPr lang="en-US" sz="3200" dirty="0"/>
              <a:t> </a:t>
            </a:r>
            <a:r>
              <a:rPr lang="en-US" sz="3200" dirty="0" err="1"/>
              <a:t>Prediksi</a:t>
            </a:r>
            <a:r>
              <a:rPr lang="en-US" sz="3200" dirty="0"/>
              <a:t> votes </a:t>
            </a:r>
            <a:r>
              <a:rPr lang="en-US" sz="3200" dirty="0" err="1"/>
              <a:t>kandidat</a:t>
            </a:r>
            <a:r>
              <a:rPr lang="en-US" sz="3200" dirty="0"/>
              <a:t> Donald Trump</a:t>
            </a:r>
            <a:br>
              <a:rPr lang="en-US" sz="3200" dirty="0"/>
            </a:br>
            <a:r>
              <a:rPr lang="en-US" sz="3200" dirty="0" err="1"/>
              <a:t>dan</a:t>
            </a:r>
            <a:r>
              <a:rPr lang="en-US" sz="3200" dirty="0"/>
              <a:t> </a:t>
            </a:r>
            <a:r>
              <a:rPr lang="en-US" sz="3200" dirty="0" err="1"/>
              <a:t>nilai</a:t>
            </a:r>
            <a:r>
              <a:rPr lang="en-US" sz="3200" dirty="0"/>
              <a:t> Evaluation Metrics </a:t>
            </a:r>
            <a:r>
              <a:rPr lang="en-US" sz="3200" dirty="0" err="1"/>
              <a:t>dengan</a:t>
            </a:r>
            <a:r>
              <a:rPr lang="en-US" sz="3200" dirty="0"/>
              <a:t> Model </a:t>
            </a:r>
            <a:r>
              <a:rPr lang="en-US" sz="3200" dirty="0" smtClean="0"/>
              <a:t>LASSO</a:t>
            </a:r>
            <a:endParaRPr lang="en-US" sz="3200" dirty="0"/>
          </a:p>
        </p:txBody>
      </p:sp>
      <p:pic>
        <p:nvPicPr>
          <p:cNvPr id="4" name="Content Placeholder 3"/>
          <p:cNvPicPr>
            <a:picLocks noGrp="1" noChangeAspect="1"/>
          </p:cNvPicPr>
          <p:nvPr>
            <p:ph idx="1"/>
          </p:nvPr>
        </p:nvPicPr>
        <p:blipFill>
          <a:blip r:embed="rId2"/>
          <a:stretch>
            <a:fillRect/>
          </a:stretch>
        </p:blipFill>
        <p:spPr>
          <a:xfrm>
            <a:off x="3419835" y="1825625"/>
            <a:ext cx="8292172" cy="4351338"/>
          </a:xfrm>
          <a:prstGeom prst="rect">
            <a:avLst/>
          </a:prstGeom>
        </p:spPr>
      </p:pic>
      <p:pic>
        <p:nvPicPr>
          <p:cNvPr id="5" name="Picture 4"/>
          <p:cNvPicPr>
            <a:picLocks noChangeAspect="1"/>
          </p:cNvPicPr>
          <p:nvPr/>
        </p:nvPicPr>
        <p:blipFill>
          <a:blip r:embed="rId3"/>
          <a:stretch>
            <a:fillRect/>
          </a:stretch>
        </p:blipFill>
        <p:spPr>
          <a:xfrm>
            <a:off x="838200" y="1690688"/>
            <a:ext cx="2581635" cy="1609950"/>
          </a:xfrm>
          <a:prstGeom prst="rect">
            <a:avLst/>
          </a:prstGeom>
        </p:spPr>
      </p:pic>
      <p:pic>
        <p:nvPicPr>
          <p:cNvPr id="3" name="Picture 2"/>
          <p:cNvPicPr>
            <a:picLocks noChangeAspect="1"/>
          </p:cNvPicPr>
          <p:nvPr/>
        </p:nvPicPr>
        <p:blipFill>
          <a:blip r:embed="rId4"/>
          <a:stretch>
            <a:fillRect/>
          </a:stretch>
        </p:blipFill>
        <p:spPr>
          <a:xfrm>
            <a:off x="838200" y="3502040"/>
            <a:ext cx="2283823" cy="1124161"/>
          </a:xfrm>
          <a:prstGeom prst="rect">
            <a:avLst/>
          </a:prstGeom>
        </p:spPr>
      </p:pic>
      <p:sp>
        <p:nvSpPr>
          <p:cNvPr id="7" name="TextBox 6"/>
          <p:cNvSpPr txBox="1"/>
          <p:nvPr/>
        </p:nvSpPr>
        <p:spPr>
          <a:xfrm>
            <a:off x="838200" y="5003074"/>
            <a:ext cx="2581635" cy="1200329"/>
          </a:xfrm>
          <a:prstGeom prst="rect">
            <a:avLst/>
          </a:prstGeom>
          <a:noFill/>
        </p:spPr>
        <p:txBody>
          <a:bodyPr wrap="square" rtlCol="0">
            <a:spAutoFit/>
          </a:bodyPr>
          <a:lstStyle/>
          <a:p>
            <a:r>
              <a:rPr lang="en-US" dirty="0" smtClean="0"/>
              <a:t>Model </a:t>
            </a:r>
            <a:r>
              <a:rPr lang="en-US" dirty="0" err="1" smtClean="0"/>
              <a:t>ini</a:t>
            </a:r>
            <a:r>
              <a:rPr lang="en-US" dirty="0" smtClean="0"/>
              <a:t> </a:t>
            </a:r>
            <a:r>
              <a:rPr lang="en-US" dirty="0" err="1" smtClean="0"/>
              <a:t>tidak</a:t>
            </a:r>
            <a:r>
              <a:rPr lang="en-US" dirty="0" smtClean="0"/>
              <a:t> </a:t>
            </a:r>
            <a:r>
              <a:rPr lang="en-US" dirty="0" err="1" smtClean="0"/>
              <a:t>dipilih</a:t>
            </a:r>
            <a:r>
              <a:rPr lang="en-US" dirty="0" smtClean="0"/>
              <a:t> </a:t>
            </a:r>
            <a:r>
              <a:rPr lang="en-US" dirty="0" err="1" smtClean="0"/>
              <a:t>karena</a:t>
            </a:r>
            <a:r>
              <a:rPr lang="en-US" dirty="0" smtClean="0"/>
              <a:t> </a:t>
            </a:r>
            <a:r>
              <a:rPr lang="en-US" dirty="0" err="1" smtClean="0"/>
              <a:t>hasil</a:t>
            </a:r>
            <a:r>
              <a:rPr lang="en-US" dirty="0" smtClean="0"/>
              <a:t> </a:t>
            </a:r>
            <a:r>
              <a:rPr lang="en-US" dirty="0" err="1" smtClean="0"/>
              <a:t>prediksi</a:t>
            </a:r>
            <a:r>
              <a:rPr lang="en-US" dirty="0" smtClean="0"/>
              <a:t> </a:t>
            </a:r>
            <a:r>
              <a:rPr lang="en-US" dirty="0" err="1" smtClean="0"/>
              <a:t>masih</a:t>
            </a:r>
            <a:r>
              <a:rPr lang="en-US" dirty="0" smtClean="0"/>
              <a:t> </a:t>
            </a:r>
            <a:r>
              <a:rPr lang="en-US" dirty="0" err="1" smtClean="0"/>
              <a:t>jauh</a:t>
            </a:r>
            <a:r>
              <a:rPr lang="en-US" dirty="0" smtClean="0"/>
              <a:t> </a:t>
            </a:r>
            <a:r>
              <a:rPr lang="en-US" dirty="0" err="1" smtClean="0"/>
              <a:t>dari</a:t>
            </a:r>
            <a:r>
              <a:rPr lang="en-US" dirty="0" smtClean="0"/>
              <a:t> </a:t>
            </a:r>
            <a:r>
              <a:rPr lang="en-US" dirty="0" err="1" smtClean="0"/>
              <a:t>hasil</a:t>
            </a:r>
            <a:r>
              <a:rPr lang="en-US" dirty="0" smtClean="0"/>
              <a:t> </a:t>
            </a:r>
            <a:r>
              <a:rPr lang="en-US" dirty="0" err="1" smtClean="0"/>
              <a:t>aktual</a:t>
            </a:r>
            <a:endParaRPr lang="en-US" dirty="0"/>
          </a:p>
        </p:txBody>
      </p:sp>
    </p:spTree>
    <p:extLst>
      <p:ext uri="{BB962C8B-B14F-4D97-AF65-F5344CB8AC3E}">
        <p14:creationId xmlns:p14="http://schemas.microsoft.com/office/powerpoint/2010/main" val="2528428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Hasil</a:t>
            </a:r>
            <a:r>
              <a:rPr lang="en-US" sz="3200" dirty="0"/>
              <a:t> </a:t>
            </a:r>
            <a:r>
              <a:rPr lang="en-US" sz="3200" dirty="0" err="1"/>
              <a:t>Prediksi</a:t>
            </a:r>
            <a:r>
              <a:rPr lang="en-US" sz="3200" dirty="0"/>
              <a:t> votes </a:t>
            </a:r>
            <a:r>
              <a:rPr lang="en-US" sz="3200" dirty="0" err="1"/>
              <a:t>kandidat</a:t>
            </a:r>
            <a:r>
              <a:rPr lang="en-US" sz="3200" dirty="0"/>
              <a:t> Donald Trump</a:t>
            </a:r>
            <a:br>
              <a:rPr lang="en-US" sz="3200" dirty="0"/>
            </a:br>
            <a:r>
              <a:rPr lang="en-US" sz="3200" dirty="0" err="1"/>
              <a:t>dan</a:t>
            </a:r>
            <a:r>
              <a:rPr lang="en-US" sz="3200" dirty="0"/>
              <a:t> </a:t>
            </a:r>
            <a:r>
              <a:rPr lang="en-US" sz="3200" dirty="0" err="1"/>
              <a:t>nilai</a:t>
            </a:r>
            <a:r>
              <a:rPr lang="en-US" sz="3200" dirty="0"/>
              <a:t> Evaluation Metrics </a:t>
            </a:r>
            <a:r>
              <a:rPr lang="en-US" sz="3200" dirty="0" err="1"/>
              <a:t>dengan</a:t>
            </a:r>
            <a:r>
              <a:rPr lang="en-US" sz="3200" dirty="0"/>
              <a:t> Model LASSO</a:t>
            </a:r>
            <a:endParaRPr lang="en-US" sz="3200" dirty="0"/>
          </a:p>
        </p:txBody>
      </p:sp>
      <p:pic>
        <p:nvPicPr>
          <p:cNvPr id="4" name="Content Placeholder 3"/>
          <p:cNvPicPr>
            <a:picLocks noGrp="1" noChangeAspect="1"/>
          </p:cNvPicPr>
          <p:nvPr>
            <p:ph idx="1"/>
          </p:nvPr>
        </p:nvPicPr>
        <p:blipFill>
          <a:blip r:embed="rId2"/>
          <a:stretch>
            <a:fillRect/>
          </a:stretch>
        </p:blipFill>
        <p:spPr>
          <a:xfrm>
            <a:off x="3187094" y="1917065"/>
            <a:ext cx="8166706" cy="4351338"/>
          </a:xfrm>
          <a:prstGeom prst="rect">
            <a:avLst/>
          </a:prstGeom>
        </p:spPr>
      </p:pic>
      <p:pic>
        <p:nvPicPr>
          <p:cNvPr id="6" name="Picture 5"/>
          <p:cNvPicPr>
            <a:picLocks noChangeAspect="1"/>
          </p:cNvPicPr>
          <p:nvPr/>
        </p:nvPicPr>
        <p:blipFill>
          <a:blip r:embed="rId3"/>
          <a:stretch>
            <a:fillRect/>
          </a:stretch>
        </p:blipFill>
        <p:spPr>
          <a:xfrm>
            <a:off x="538774" y="1917065"/>
            <a:ext cx="2648320" cy="1600423"/>
          </a:xfrm>
          <a:prstGeom prst="rect">
            <a:avLst/>
          </a:prstGeom>
        </p:spPr>
      </p:pic>
      <p:pic>
        <p:nvPicPr>
          <p:cNvPr id="3" name="Picture 2"/>
          <p:cNvPicPr>
            <a:picLocks noChangeAspect="1"/>
          </p:cNvPicPr>
          <p:nvPr/>
        </p:nvPicPr>
        <p:blipFill>
          <a:blip r:embed="rId4"/>
          <a:stretch>
            <a:fillRect/>
          </a:stretch>
        </p:blipFill>
        <p:spPr>
          <a:xfrm>
            <a:off x="538774" y="3743864"/>
            <a:ext cx="2565054" cy="1259209"/>
          </a:xfrm>
          <a:prstGeom prst="rect">
            <a:avLst/>
          </a:prstGeom>
        </p:spPr>
      </p:pic>
      <p:sp>
        <p:nvSpPr>
          <p:cNvPr id="7" name="TextBox 6"/>
          <p:cNvSpPr txBox="1"/>
          <p:nvPr/>
        </p:nvSpPr>
        <p:spPr>
          <a:xfrm>
            <a:off x="538774" y="5003073"/>
            <a:ext cx="2565054" cy="1754326"/>
          </a:xfrm>
          <a:prstGeom prst="rect">
            <a:avLst/>
          </a:prstGeom>
          <a:noFill/>
        </p:spPr>
        <p:txBody>
          <a:bodyPr wrap="square" rtlCol="0">
            <a:spAutoFit/>
          </a:bodyPr>
          <a:lstStyle/>
          <a:p>
            <a:r>
              <a:rPr lang="en-US" dirty="0" err="1" smtClean="0"/>
              <a:t>Sama</a:t>
            </a:r>
            <a:r>
              <a:rPr lang="en-US" dirty="0" smtClean="0"/>
              <a:t> </a:t>
            </a:r>
            <a:r>
              <a:rPr lang="en-US" dirty="0" err="1" smtClean="0"/>
              <a:t>seperti</a:t>
            </a:r>
            <a:r>
              <a:rPr lang="en-US" dirty="0" smtClean="0"/>
              <a:t> Lasso, Model </a:t>
            </a:r>
            <a:r>
              <a:rPr lang="en-US" dirty="0" err="1"/>
              <a:t>ini</a:t>
            </a:r>
            <a:r>
              <a:rPr lang="en-US" dirty="0"/>
              <a:t> </a:t>
            </a:r>
            <a:r>
              <a:rPr lang="en-US" dirty="0" err="1"/>
              <a:t>tidak</a:t>
            </a:r>
            <a:r>
              <a:rPr lang="en-US" dirty="0"/>
              <a:t> </a:t>
            </a:r>
            <a:r>
              <a:rPr lang="en-US" dirty="0" err="1"/>
              <a:t>dipilih</a:t>
            </a:r>
            <a:r>
              <a:rPr lang="en-US" dirty="0"/>
              <a:t> </a:t>
            </a:r>
            <a:r>
              <a:rPr lang="en-US" dirty="0" err="1"/>
              <a:t>karena</a:t>
            </a:r>
            <a:r>
              <a:rPr lang="en-US" dirty="0"/>
              <a:t> </a:t>
            </a:r>
            <a:r>
              <a:rPr lang="en-US" dirty="0" err="1"/>
              <a:t>hasil</a:t>
            </a:r>
            <a:r>
              <a:rPr lang="en-US" dirty="0"/>
              <a:t> </a:t>
            </a:r>
            <a:r>
              <a:rPr lang="en-US" dirty="0" err="1"/>
              <a:t>prediksi</a:t>
            </a:r>
            <a:r>
              <a:rPr lang="en-US" dirty="0"/>
              <a:t> </a:t>
            </a:r>
            <a:r>
              <a:rPr lang="en-US" dirty="0" err="1"/>
              <a:t>masih</a:t>
            </a:r>
            <a:r>
              <a:rPr lang="en-US" dirty="0"/>
              <a:t> </a:t>
            </a:r>
            <a:r>
              <a:rPr lang="en-US" dirty="0" err="1"/>
              <a:t>jauh</a:t>
            </a:r>
            <a:r>
              <a:rPr lang="en-US" dirty="0"/>
              <a:t> </a:t>
            </a:r>
            <a:r>
              <a:rPr lang="en-US" dirty="0" err="1"/>
              <a:t>dari</a:t>
            </a:r>
            <a:r>
              <a:rPr lang="en-US" dirty="0"/>
              <a:t> </a:t>
            </a:r>
            <a:r>
              <a:rPr lang="en-US" dirty="0" err="1"/>
              <a:t>hasil</a:t>
            </a:r>
            <a:r>
              <a:rPr lang="en-US" dirty="0"/>
              <a:t> </a:t>
            </a:r>
            <a:r>
              <a:rPr lang="en-US" dirty="0" err="1"/>
              <a:t>aktual</a:t>
            </a:r>
            <a:endParaRPr lang="en-US" dirty="0"/>
          </a:p>
          <a:p>
            <a:endParaRPr lang="en-US" dirty="0"/>
          </a:p>
        </p:txBody>
      </p:sp>
    </p:spTree>
    <p:extLst>
      <p:ext uri="{BB962C8B-B14F-4D97-AF65-F5344CB8AC3E}">
        <p14:creationId xmlns:p14="http://schemas.microsoft.com/office/powerpoint/2010/main" val="25890745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Future Predict Donald Trump </a:t>
            </a:r>
            <a:endParaRPr lang="en-US" sz="4000" dirty="0"/>
          </a:p>
        </p:txBody>
      </p:sp>
      <p:pic>
        <p:nvPicPr>
          <p:cNvPr id="4" name="Content Placeholder 3"/>
          <p:cNvPicPr>
            <a:picLocks noGrp="1" noChangeAspect="1"/>
          </p:cNvPicPr>
          <p:nvPr>
            <p:ph idx="1"/>
          </p:nvPr>
        </p:nvPicPr>
        <p:blipFill>
          <a:blip r:embed="rId2"/>
          <a:stretch>
            <a:fillRect/>
          </a:stretch>
        </p:blipFill>
        <p:spPr>
          <a:xfrm>
            <a:off x="5405808" y="2075951"/>
            <a:ext cx="5457593" cy="4429352"/>
          </a:xfrm>
          <a:prstGeom prst="rect">
            <a:avLst/>
          </a:prstGeom>
        </p:spPr>
      </p:pic>
      <p:pic>
        <p:nvPicPr>
          <p:cNvPr id="5" name="Picture 4"/>
          <p:cNvPicPr>
            <a:picLocks noChangeAspect="1"/>
          </p:cNvPicPr>
          <p:nvPr/>
        </p:nvPicPr>
        <p:blipFill>
          <a:blip r:embed="rId3"/>
          <a:stretch>
            <a:fillRect/>
          </a:stretch>
        </p:blipFill>
        <p:spPr>
          <a:xfrm>
            <a:off x="1312699" y="2143152"/>
            <a:ext cx="3519935" cy="1971648"/>
          </a:xfrm>
          <a:prstGeom prst="rect">
            <a:avLst/>
          </a:prstGeom>
        </p:spPr>
      </p:pic>
    </p:spTree>
    <p:extLst>
      <p:ext uri="{BB962C8B-B14F-4D97-AF65-F5344CB8AC3E}">
        <p14:creationId xmlns:p14="http://schemas.microsoft.com/office/powerpoint/2010/main" val="2531476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So far we have only looked at the qualitative variable of who won each county. To get a slightly different, perhaps more refined perspective, we will now look at each candidate based on the fraction of votes they obtained in each county and see how these relate to the some of the demographics we have:</a:t>
            </a:r>
          </a:p>
        </p:txBody>
      </p:sp>
    </p:spTree>
    <p:extLst>
      <p:ext uri="{BB962C8B-B14F-4D97-AF65-F5344CB8AC3E}">
        <p14:creationId xmlns:p14="http://schemas.microsoft.com/office/powerpoint/2010/main" val="299729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pPr fontAlgn="base"/>
            <a:r>
              <a:rPr lang="en-US" dirty="0"/>
              <a:t>1.Ekonomi </a:t>
            </a:r>
            <a:r>
              <a:rPr lang="en-US" dirty="0" err="1"/>
              <a:t>dan</a:t>
            </a:r>
            <a:r>
              <a:rPr lang="en-US" dirty="0"/>
              <a:t> </a:t>
            </a:r>
            <a:r>
              <a:rPr lang="en-US" dirty="0" err="1"/>
              <a:t>Pajak</a:t>
            </a:r>
            <a:r>
              <a:rPr lang="en-US" dirty="0"/>
              <a:t/>
            </a:r>
            <a:br>
              <a:rPr lang="en-US" dirty="0"/>
            </a:br>
            <a:r>
              <a:rPr lang="en-US" dirty="0"/>
              <a:t>Hillary Clinton: </a:t>
            </a:r>
            <a:r>
              <a:rPr lang="en-US" dirty="0" err="1"/>
              <a:t>Mengajukan</a:t>
            </a:r>
            <a:r>
              <a:rPr lang="en-US" dirty="0"/>
              <a:t> </a:t>
            </a:r>
            <a:r>
              <a:rPr lang="en-US" dirty="0" err="1"/>
              <a:t>investasi</a:t>
            </a:r>
            <a:r>
              <a:rPr lang="en-US" dirty="0"/>
              <a:t> </a:t>
            </a:r>
            <a:r>
              <a:rPr lang="en-US" dirty="0" err="1"/>
              <a:t>publik</a:t>
            </a:r>
            <a:r>
              <a:rPr lang="en-US" dirty="0"/>
              <a:t> </a:t>
            </a:r>
            <a:r>
              <a:rPr lang="en-US" dirty="0" err="1"/>
              <a:t>untuk</a:t>
            </a:r>
            <a:r>
              <a:rPr lang="en-US" dirty="0"/>
              <a:t> </a:t>
            </a:r>
            <a:r>
              <a:rPr lang="en-US" dirty="0" err="1"/>
              <a:t>mendorong</a:t>
            </a:r>
            <a:r>
              <a:rPr lang="en-US" dirty="0"/>
              <a:t> </a:t>
            </a:r>
            <a:r>
              <a:rPr lang="en-US" dirty="0" err="1"/>
              <a:t>pertumbuhan</a:t>
            </a:r>
            <a:r>
              <a:rPr lang="en-US" dirty="0"/>
              <a:t> </a:t>
            </a:r>
            <a:r>
              <a:rPr lang="en-US" dirty="0" err="1"/>
              <a:t>lapangan</a:t>
            </a:r>
            <a:r>
              <a:rPr lang="en-US" dirty="0"/>
              <a:t> </a:t>
            </a:r>
            <a:r>
              <a:rPr lang="en-US" dirty="0" err="1"/>
              <a:t>kerja</a:t>
            </a:r>
            <a:r>
              <a:rPr lang="en-US" dirty="0"/>
              <a:t>, </a:t>
            </a:r>
            <a:r>
              <a:rPr lang="en-US" dirty="0" err="1"/>
              <a:t>mengalokasikan</a:t>
            </a:r>
            <a:r>
              <a:rPr lang="en-US" dirty="0"/>
              <a:t> </a:t>
            </a:r>
            <a:r>
              <a:rPr lang="en-US" dirty="0" err="1"/>
              <a:t>pajak</a:t>
            </a:r>
            <a:r>
              <a:rPr lang="en-US" dirty="0"/>
              <a:t> </a:t>
            </a:r>
            <a:r>
              <a:rPr lang="en-US" dirty="0" err="1"/>
              <a:t>untuk</a:t>
            </a:r>
            <a:r>
              <a:rPr lang="en-US" dirty="0"/>
              <a:t> </a:t>
            </a:r>
            <a:r>
              <a:rPr lang="en-US" dirty="0" err="1"/>
              <a:t>beasiswa</a:t>
            </a:r>
            <a:r>
              <a:rPr lang="en-US" dirty="0"/>
              <a:t> </a:t>
            </a:r>
            <a:r>
              <a:rPr lang="en-US" dirty="0" err="1"/>
              <a:t>kuliah</a:t>
            </a:r>
            <a:r>
              <a:rPr lang="en-US" dirty="0"/>
              <a:t>. </a:t>
            </a:r>
            <a:r>
              <a:rPr lang="en-US" dirty="0" err="1"/>
              <a:t>Memperkenalkan</a:t>
            </a:r>
            <a:r>
              <a:rPr lang="en-US" dirty="0"/>
              <a:t> </a:t>
            </a:r>
            <a:r>
              <a:rPr lang="en-US" dirty="0" err="1"/>
              <a:t>sistem</a:t>
            </a:r>
            <a:r>
              <a:rPr lang="en-US" dirty="0"/>
              <a:t> </a:t>
            </a:r>
            <a:r>
              <a:rPr lang="en-US" dirty="0" err="1"/>
              <a:t>perpajakan</a:t>
            </a:r>
            <a:r>
              <a:rPr lang="en-US" dirty="0"/>
              <a:t> yang </a:t>
            </a:r>
            <a:r>
              <a:rPr lang="en-US" dirty="0" err="1"/>
              <a:t>adil</a:t>
            </a:r>
            <a:r>
              <a:rPr lang="en-US" dirty="0"/>
              <a:t>, </a:t>
            </a:r>
            <a:r>
              <a:rPr lang="en-US" dirty="0" err="1"/>
              <a:t>menyederhanakan</a:t>
            </a:r>
            <a:r>
              <a:rPr lang="en-US" dirty="0"/>
              <a:t> </a:t>
            </a:r>
            <a:r>
              <a:rPr lang="en-US" dirty="0" err="1"/>
              <a:t>pajak</a:t>
            </a:r>
            <a:r>
              <a:rPr lang="en-US" dirty="0"/>
              <a:t> </a:t>
            </a:r>
            <a:r>
              <a:rPr lang="en-US" dirty="0" err="1"/>
              <a:t>bahkan</a:t>
            </a:r>
            <a:r>
              <a:rPr lang="en-US" dirty="0"/>
              <a:t> </a:t>
            </a:r>
            <a:r>
              <a:rPr lang="en-US" dirty="0" err="1"/>
              <a:t>menghapus</a:t>
            </a:r>
            <a:r>
              <a:rPr lang="en-US" dirty="0"/>
              <a:t> </a:t>
            </a:r>
            <a:r>
              <a:rPr lang="en-US" dirty="0" err="1"/>
              <a:t>pajak</a:t>
            </a:r>
            <a:r>
              <a:rPr lang="en-US" dirty="0"/>
              <a:t> </a:t>
            </a:r>
            <a:r>
              <a:rPr lang="en-US" dirty="0" err="1"/>
              <a:t>bagi</a:t>
            </a:r>
            <a:r>
              <a:rPr lang="en-US" dirty="0"/>
              <a:t> </a:t>
            </a:r>
            <a:r>
              <a:rPr lang="en-US" dirty="0" err="1"/>
              <a:t>usaha</a:t>
            </a:r>
            <a:r>
              <a:rPr lang="en-US" dirty="0"/>
              <a:t> </a:t>
            </a:r>
            <a:r>
              <a:rPr lang="en-US" dirty="0" err="1"/>
              <a:t>kecil</a:t>
            </a:r>
            <a:r>
              <a:rPr lang="en-US" dirty="0"/>
              <a:t>, </a:t>
            </a:r>
            <a:r>
              <a:rPr lang="en-US" dirty="0" err="1"/>
              <a:t>menerapkan</a:t>
            </a:r>
            <a:r>
              <a:rPr lang="en-US" dirty="0"/>
              <a:t> "exit tax" </a:t>
            </a:r>
            <a:r>
              <a:rPr lang="en-US" dirty="0" err="1"/>
              <a:t>perusahaan-perusahaan</a:t>
            </a:r>
            <a:r>
              <a:rPr lang="en-US" dirty="0"/>
              <a:t> yang </a:t>
            </a:r>
            <a:r>
              <a:rPr lang="en-US" dirty="0" err="1"/>
              <a:t>keluar</a:t>
            </a:r>
            <a:r>
              <a:rPr lang="en-US" dirty="0"/>
              <a:t> </a:t>
            </a:r>
            <a:r>
              <a:rPr lang="en-US" dirty="0" err="1"/>
              <a:t>dari</a:t>
            </a:r>
            <a:r>
              <a:rPr lang="en-US" dirty="0"/>
              <a:t> AS, </a:t>
            </a:r>
            <a:r>
              <a:rPr lang="en-US" dirty="0" err="1"/>
              <a:t>dan</a:t>
            </a:r>
            <a:r>
              <a:rPr lang="en-US" dirty="0"/>
              <a:t> </a:t>
            </a:r>
            <a:r>
              <a:rPr lang="en-US" dirty="0" err="1"/>
              <a:t>menutup</a:t>
            </a:r>
            <a:r>
              <a:rPr lang="en-US" dirty="0"/>
              <a:t> </a:t>
            </a:r>
            <a:r>
              <a:rPr lang="en-US" dirty="0" err="1"/>
              <a:t>celah</a:t>
            </a:r>
            <a:r>
              <a:rPr lang="en-US" dirty="0"/>
              <a:t> </a:t>
            </a:r>
            <a:r>
              <a:rPr lang="en-US" dirty="0" err="1"/>
              <a:t>untuk</a:t>
            </a:r>
            <a:r>
              <a:rPr lang="en-US" dirty="0"/>
              <a:t> </a:t>
            </a:r>
            <a:r>
              <a:rPr lang="en-US" dirty="0" err="1"/>
              <a:t>dieksploitasi</a:t>
            </a:r>
            <a:r>
              <a:rPr lang="en-US" dirty="0"/>
              <a:t> </a:t>
            </a:r>
            <a:r>
              <a:rPr lang="en-US" dirty="0" err="1"/>
              <a:t>perusahaan-perusahaan</a:t>
            </a:r>
            <a:r>
              <a:rPr lang="en-US" dirty="0"/>
              <a:t> </a:t>
            </a:r>
            <a:r>
              <a:rPr lang="en-US" dirty="0" err="1"/>
              <a:t>besar</a:t>
            </a:r>
            <a:r>
              <a:rPr lang="en-US" dirty="0"/>
              <a:t>.</a:t>
            </a:r>
          </a:p>
          <a:p>
            <a:pPr fontAlgn="base"/>
            <a:r>
              <a:rPr lang="en-US" dirty="0"/>
              <a:t>Donald Trump: '</a:t>
            </a:r>
            <a:r>
              <a:rPr lang="en-US" dirty="0" err="1"/>
              <a:t>Perang</a:t>
            </a:r>
            <a:r>
              <a:rPr lang="en-US" dirty="0"/>
              <a:t> </a:t>
            </a:r>
            <a:r>
              <a:rPr lang="en-US" dirty="0" err="1"/>
              <a:t>perdagangan</a:t>
            </a:r>
            <a:r>
              <a:rPr lang="en-US" dirty="0"/>
              <a:t>' </a:t>
            </a:r>
            <a:r>
              <a:rPr lang="en-US" dirty="0" err="1"/>
              <a:t>dengan</a:t>
            </a:r>
            <a:r>
              <a:rPr lang="en-US" dirty="0"/>
              <a:t> </a:t>
            </a:r>
            <a:r>
              <a:rPr lang="en-US" dirty="0" err="1"/>
              <a:t>Tiongkok</a:t>
            </a:r>
            <a:r>
              <a:rPr lang="en-US" dirty="0"/>
              <a:t>, </a:t>
            </a:r>
            <a:r>
              <a:rPr lang="en-US" dirty="0" err="1"/>
              <a:t>menaikkan</a:t>
            </a:r>
            <a:r>
              <a:rPr lang="en-US" dirty="0"/>
              <a:t> </a:t>
            </a:r>
            <a:r>
              <a:rPr lang="en-US" dirty="0" err="1"/>
              <a:t>pajak</a:t>
            </a:r>
            <a:r>
              <a:rPr lang="en-US" dirty="0"/>
              <a:t> </a:t>
            </a:r>
            <a:r>
              <a:rPr lang="en-US" dirty="0" err="1"/>
              <a:t>impor</a:t>
            </a:r>
            <a:r>
              <a:rPr lang="en-US" dirty="0"/>
              <a:t> </a:t>
            </a:r>
            <a:r>
              <a:rPr lang="en-US" dirty="0" err="1"/>
              <a:t>dari</a:t>
            </a:r>
            <a:r>
              <a:rPr lang="en-US" dirty="0"/>
              <a:t> </a:t>
            </a:r>
            <a:r>
              <a:rPr lang="en-US" dirty="0" err="1"/>
              <a:t>Tiongkok</a:t>
            </a:r>
            <a:r>
              <a:rPr lang="en-US" dirty="0"/>
              <a:t> </a:t>
            </a:r>
            <a:r>
              <a:rPr lang="en-US" dirty="0" err="1"/>
              <a:t>dan</a:t>
            </a:r>
            <a:r>
              <a:rPr lang="en-US" dirty="0"/>
              <a:t> </a:t>
            </a:r>
            <a:r>
              <a:rPr lang="en-US" dirty="0" err="1"/>
              <a:t>Meksiko</a:t>
            </a:r>
            <a:r>
              <a:rPr lang="en-US" dirty="0"/>
              <a:t>, </a:t>
            </a:r>
            <a:r>
              <a:rPr lang="en-US" dirty="0" err="1"/>
              <a:t>menurunkan</a:t>
            </a:r>
            <a:r>
              <a:rPr lang="en-US" dirty="0"/>
              <a:t> </a:t>
            </a:r>
            <a:r>
              <a:rPr lang="en-US" dirty="0" err="1"/>
              <a:t>pajak</a:t>
            </a:r>
            <a:r>
              <a:rPr lang="en-US" dirty="0"/>
              <a:t> </a:t>
            </a:r>
            <a:r>
              <a:rPr lang="en-US" dirty="0" err="1"/>
              <a:t>dalam</a:t>
            </a:r>
            <a:r>
              <a:rPr lang="en-US" dirty="0"/>
              <a:t> </a:t>
            </a:r>
            <a:r>
              <a:rPr lang="en-US" dirty="0" err="1"/>
              <a:t>negeri</a:t>
            </a:r>
            <a:r>
              <a:rPr lang="en-US" dirty="0"/>
              <a:t>. </a:t>
            </a:r>
            <a:r>
              <a:rPr lang="en-US" dirty="0" err="1"/>
              <a:t>Mengurangi</a:t>
            </a:r>
            <a:r>
              <a:rPr lang="en-US" dirty="0"/>
              <a:t> </a:t>
            </a:r>
            <a:r>
              <a:rPr lang="en-US" dirty="0" err="1"/>
              <a:t>pajak</a:t>
            </a:r>
            <a:r>
              <a:rPr lang="en-US" dirty="0"/>
              <a:t> </a:t>
            </a:r>
            <a:r>
              <a:rPr lang="en-US" dirty="0" err="1"/>
              <a:t>bagi</a:t>
            </a:r>
            <a:r>
              <a:rPr lang="en-US" dirty="0"/>
              <a:t> </a:t>
            </a:r>
            <a:r>
              <a:rPr lang="en-US" dirty="0" err="1"/>
              <a:t>pekerja</a:t>
            </a:r>
            <a:r>
              <a:rPr lang="en-US" dirty="0"/>
              <a:t> </a:t>
            </a:r>
            <a:r>
              <a:rPr lang="en-US" dirty="0" err="1"/>
              <a:t>kelas</a:t>
            </a:r>
            <a:r>
              <a:rPr lang="en-US" dirty="0"/>
              <a:t> </a:t>
            </a:r>
            <a:r>
              <a:rPr lang="en-US" dirty="0" err="1"/>
              <a:t>menengah</a:t>
            </a:r>
            <a:r>
              <a:rPr lang="en-US" dirty="0"/>
              <a:t>, </a:t>
            </a:r>
            <a:r>
              <a:rPr lang="en-US" dirty="0" err="1"/>
              <a:t>menerapkan</a:t>
            </a:r>
            <a:r>
              <a:rPr lang="en-US" dirty="0"/>
              <a:t> rate </a:t>
            </a:r>
            <a:r>
              <a:rPr lang="en-US" dirty="0" err="1"/>
              <a:t>pajak</a:t>
            </a:r>
            <a:r>
              <a:rPr lang="en-US" dirty="0"/>
              <a:t> yang </a:t>
            </a:r>
            <a:r>
              <a:rPr lang="en-US" dirty="0" err="1"/>
              <a:t>kompetitif</a:t>
            </a:r>
            <a:r>
              <a:rPr lang="en-US" dirty="0"/>
              <a:t> </a:t>
            </a:r>
            <a:r>
              <a:rPr lang="en-US" dirty="0" err="1"/>
              <a:t>terhadap</a:t>
            </a:r>
            <a:r>
              <a:rPr lang="en-US" dirty="0"/>
              <a:t> </a:t>
            </a:r>
            <a:r>
              <a:rPr lang="en-US" dirty="0" err="1"/>
              <a:t>pebisnis</a:t>
            </a:r>
            <a:r>
              <a:rPr lang="en-US" dirty="0"/>
              <a:t> agar </a:t>
            </a:r>
            <a:r>
              <a:rPr lang="en-US" dirty="0" err="1"/>
              <a:t>tetap</a:t>
            </a:r>
            <a:r>
              <a:rPr lang="en-US" dirty="0"/>
              <a:t> </a:t>
            </a:r>
            <a:r>
              <a:rPr lang="en-US" dirty="0" err="1"/>
              <a:t>bertahan</a:t>
            </a:r>
            <a:r>
              <a:rPr lang="en-US" dirty="0"/>
              <a:t> di AS.</a:t>
            </a:r>
          </a:p>
          <a:p>
            <a:pPr fontAlgn="base"/>
            <a:r>
              <a:rPr lang="en-US" dirty="0"/>
              <a:t>2.Luar </a:t>
            </a:r>
            <a:r>
              <a:rPr lang="en-US" dirty="0" err="1"/>
              <a:t>negeri</a:t>
            </a:r>
            <a:r>
              <a:rPr lang="en-US" dirty="0"/>
              <a:t/>
            </a:r>
            <a:br>
              <a:rPr lang="en-US" dirty="0"/>
            </a:br>
            <a:r>
              <a:rPr lang="en-US" dirty="0"/>
              <a:t>Hillary Clinton: </a:t>
            </a:r>
            <a:r>
              <a:rPr lang="en-US" dirty="0" err="1"/>
              <a:t>Meningkatkan</a:t>
            </a:r>
            <a:r>
              <a:rPr lang="en-US" dirty="0"/>
              <a:t> </a:t>
            </a:r>
            <a:r>
              <a:rPr lang="en-US" dirty="0" err="1"/>
              <a:t>serangan</a:t>
            </a:r>
            <a:r>
              <a:rPr lang="en-US" dirty="0"/>
              <a:t> </a:t>
            </a:r>
            <a:r>
              <a:rPr lang="en-US" dirty="0" err="1"/>
              <a:t>udara</a:t>
            </a:r>
            <a:r>
              <a:rPr lang="en-US" dirty="0"/>
              <a:t> </a:t>
            </a:r>
            <a:r>
              <a:rPr lang="en-US" dirty="0" err="1"/>
              <a:t>untuk</a:t>
            </a:r>
            <a:r>
              <a:rPr lang="en-US" dirty="0"/>
              <a:t> </a:t>
            </a:r>
            <a:r>
              <a:rPr lang="en-US" dirty="0" err="1"/>
              <a:t>melawan</a:t>
            </a:r>
            <a:r>
              <a:rPr lang="en-US" dirty="0"/>
              <a:t> ISIS, </a:t>
            </a:r>
            <a:r>
              <a:rPr lang="en-US" dirty="0" err="1"/>
              <a:t>bertindak</a:t>
            </a:r>
            <a:r>
              <a:rPr lang="en-US" dirty="0"/>
              <a:t> </a:t>
            </a:r>
            <a:r>
              <a:rPr lang="en-US" dirty="0" err="1"/>
              <a:t>tegas</a:t>
            </a:r>
            <a:r>
              <a:rPr lang="en-US" dirty="0"/>
              <a:t> </a:t>
            </a:r>
            <a:r>
              <a:rPr lang="en-US" dirty="0" err="1"/>
              <a:t>namun</a:t>
            </a:r>
            <a:r>
              <a:rPr lang="en-US" dirty="0"/>
              <a:t> </a:t>
            </a:r>
            <a:r>
              <a:rPr lang="en-US" dirty="0" err="1"/>
              <a:t>bijak</a:t>
            </a:r>
            <a:r>
              <a:rPr lang="en-US" dirty="0"/>
              <a:t> </a:t>
            </a:r>
            <a:r>
              <a:rPr lang="en-US" dirty="0" err="1"/>
              <a:t>terhadap</a:t>
            </a:r>
            <a:r>
              <a:rPr lang="en-US" dirty="0"/>
              <a:t> rival-rival AS.</a:t>
            </a:r>
          </a:p>
          <a:p>
            <a:pPr fontAlgn="base"/>
            <a:r>
              <a:rPr lang="en-US" dirty="0"/>
              <a:t>Donald Trump: </a:t>
            </a:r>
            <a:r>
              <a:rPr lang="en-US" dirty="0" err="1"/>
              <a:t>Menaikkan</a:t>
            </a:r>
            <a:r>
              <a:rPr lang="en-US" dirty="0"/>
              <a:t> </a:t>
            </a:r>
            <a:r>
              <a:rPr lang="en-US" dirty="0" err="1"/>
              <a:t>anggaran</a:t>
            </a:r>
            <a:r>
              <a:rPr lang="en-US" dirty="0"/>
              <a:t> </a:t>
            </a:r>
            <a:r>
              <a:rPr lang="en-US" dirty="0" err="1"/>
              <a:t>militer</a:t>
            </a:r>
            <a:r>
              <a:rPr lang="en-US" dirty="0"/>
              <a:t> </a:t>
            </a:r>
            <a:r>
              <a:rPr lang="en-US" dirty="0" err="1"/>
              <a:t>dan</a:t>
            </a:r>
            <a:r>
              <a:rPr lang="en-US" dirty="0"/>
              <a:t> </a:t>
            </a:r>
            <a:r>
              <a:rPr lang="en-US" dirty="0" err="1"/>
              <a:t>persenjataan</a:t>
            </a:r>
            <a:r>
              <a:rPr lang="en-US" dirty="0"/>
              <a:t> </a:t>
            </a:r>
            <a:r>
              <a:rPr lang="en-US" dirty="0" err="1"/>
              <a:t>untuk</a:t>
            </a:r>
            <a:r>
              <a:rPr lang="en-US" dirty="0"/>
              <a:t> </a:t>
            </a:r>
            <a:r>
              <a:rPr lang="en-US" dirty="0" err="1"/>
              <a:t>melawan</a:t>
            </a:r>
            <a:r>
              <a:rPr lang="en-US" dirty="0"/>
              <a:t> ISIS, </a:t>
            </a:r>
            <a:r>
              <a:rPr lang="en-US" dirty="0" err="1"/>
              <a:t>mempererat</a:t>
            </a:r>
            <a:r>
              <a:rPr lang="en-US" dirty="0"/>
              <a:t> </a:t>
            </a:r>
            <a:r>
              <a:rPr lang="en-US" dirty="0" err="1"/>
              <a:t>hubungan</a:t>
            </a:r>
            <a:r>
              <a:rPr lang="en-US" dirty="0"/>
              <a:t> </a:t>
            </a:r>
            <a:r>
              <a:rPr lang="en-US" dirty="0" err="1"/>
              <a:t>dengan</a:t>
            </a:r>
            <a:r>
              <a:rPr lang="en-US" dirty="0"/>
              <a:t> </a:t>
            </a:r>
            <a:r>
              <a:rPr lang="en-US" dirty="0" err="1"/>
              <a:t>Rusia</a:t>
            </a:r>
            <a:r>
              <a:rPr lang="en-US" dirty="0"/>
              <a:t>, </a:t>
            </a:r>
            <a:r>
              <a:rPr lang="en-US" dirty="0" err="1"/>
              <a:t>dan</a:t>
            </a:r>
            <a:r>
              <a:rPr lang="en-US" dirty="0"/>
              <a:t> </a:t>
            </a:r>
            <a:r>
              <a:rPr lang="en-US" dirty="0" err="1"/>
              <a:t>mendukung</a:t>
            </a:r>
            <a:r>
              <a:rPr lang="en-US" dirty="0"/>
              <a:t> </a:t>
            </a:r>
            <a:r>
              <a:rPr lang="en-US" dirty="0" err="1"/>
              <a:t>Brexit</a:t>
            </a:r>
            <a:r>
              <a:rPr lang="en-US" dirty="0"/>
              <a:t> (</a:t>
            </a:r>
            <a:r>
              <a:rPr lang="en-US" dirty="0" err="1"/>
              <a:t>Inggris</a:t>
            </a:r>
            <a:r>
              <a:rPr lang="en-US" dirty="0"/>
              <a:t> </a:t>
            </a:r>
            <a:r>
              <a:rPr lang="en-US" dirty="0" err="1"/>
              <a:t>keluar</a:t>
            </a:r>
            <a:r>
              <a:rPr lang="en-US" dirty="0"/>
              <a:t> </a:t>
            </a:r>
            <a:r>
              <a:rPr lang="en-US" dirty="0" err="1"/>
              <a:t>dari</a:t>
            </a:r>
            <a:r>
              <a:rPr lang="en-US" dirty="0"/>
              <a:t> </a:t>
            </a:r>
            <a:r>
              <a:rPr lang="en-US" dirty="0" err="1"/>
              <a:t>Uni</a:t>
            </a:r>
            <a:r>
              <a:rPr lang="en-US" dirty="0"/>
              <a:t> </a:t>
            </a:r>
            <a:r>
              <a:rPr lang="en-US" dirty="0" err="1"/>
              <a:t>Eropa</a:t>
            </a:r>
            <a:r>
              <a:rPr lang="en-US" dirty="0"/>
              <a:t>).</a:t>
            </a:r>
          </a:p>
          <a:p>
            <a:pPr fontAlgn="base"/>
            <a:endParaRPr lang="en-US" dirty="0"/>
          </a:p>
          <a:p>
            <a:pPr fontAlgn="base"/>
            <a:r>
              <a:rPr lang="en-US" dirty="0"/>
              <a:t>3.Imigrasi</a:t>
            </a:r>
            <a:br>
              <a:rPr lang="en-US" dirty="0"/>
            </a:br>
            <a:r>
              <a:rPr lang="en-US" dirty="0"/>
              <a:t>Hillary Clinton: </a:t>
            </a:r>
            <a:r>
              <a:rPr lang="en-US" dirty="0" err="1"/>
              <a:t>Memberikan</a:t>
            </a:r>
            <a:r>
              <a:rPr lang="en-US" dirty="0"/>
              <a:t> </a:t>
            </a:r>
            <a:r>
              <a:rPr lang="en-US" dirty="0" err="1"/>
              <a:t>kewarganegaraan</a:t>
            </a:r>
            <a:r>
              <a:rPr lang="en-US" dirty="0"/>
              <a:t> AS </a:t>
            </a:r>
            <a:r>
              <a:rPr lang="en-US" dirty="0" err="1"/>
              <a:t>untuk</a:t>
            </a:r>
            <a:r>
              <a:rPr lang="en-US" dirty="0"/>
              <a:t> </a:t>
            </a:r>
            <a:r>
              <a:rPr lang="en-US" dirty="0" err="1"/>
              <a:t>imigran</a:t>
            </a:r>
            <a:r>
              <a:rPr lang="en-US" dirty="0"/>
              <a:t> </a:t>
            </a:r>
            <a:r>
              <a:rPr lang="en-US" dirty="0" err="1"/>
              <a:t>ilegal</a:t>
            </a:r>
            <a:r>
              <a:rPr lang="en-US" dirty="0"/>
              <a:t>, </a:t>
            </a:r>
            <a:r>
              <a:rPr lang="en-US" dirty="0" err="1"/>
              <a:t>membuat</a:t>
            </a:r>
            <a:r>
              <a:rPr lang="en-US" dirty="0"/>
              <a:t> Kantor </a:t>
            </a:r>
            <a:r>
              <a:rPr lang="en-US" dirty="0" err="1"/>
              <a:t>Hubungan</a:t>
            </a:r>
            <a:r>
              <a:rPr lang="en-US" dirty="0"/>
              <a:t> </a:t>
            </a:r>
            <a:r>
              <a:rPr lang="en-US" dirty="0" err="1"/>
              <a:t>Imigran</a:t>
            </a:r>
            <a:r>
              <a:rPr lang="en-US" dirty="0"/>
              <a:t> </a:t>
            </a:r>
            <a:r>
              <a:rPr lang="en-US" dirty="0" err="1"/>
              <a:t>untuk</a:t>
            </a:r>
            <a:r>
              <a:rPr lang="en-US" dirty="0"/>
              <a:t> </a:t>
            </a:r>
            <a:r>
              <a:rPr lang="en-US" dirty="0" err="1"/>
              <a:t>menangani</a:t>
            </a:r>
            <a:r>
              <a:rPr lang="en-US" dirty="0"/>
              <a:t> </a:t>
            </a:r>
            <a:r>
              <a:rPr lang="en-US" dirty="0" err="1"/>
              <a:t>imigran</a:t>
            </a:r>
            <a:r>
              <a:rPr lang="en-US" dirty="0"/>
              <a:t> </a:t>
            </a:r>
            <a:r>
              <a:rPr lang="en-US" dirty="0" err="1"/>
              <a:t>dan</a:t>
            </a:r>
            <a:r>
              <a:rPr lang="en-US" dirty="0"/>
              <a:t> </a:t>
            </a:r>
            <a:r>
              <a:rPr lang="en-US" dirty="0" err="1"/>
              <a:t>pengungsi</a:t>
            </a:r>
            <a:r>
              <a:rPr lang="en-US" dirty="0"/>
              <a:t>.</a:t>
            </a:r>
          </a:p>
          <a:p>
            <a:pPr fontAlgn="base"/>
            <a:r>
              <a:rPr lang="en-US" dirty="0"/>
              <a:t>Donald Trump: </a:t>
            </a:r>
            <a:r>
              <a:rPr lang="en-US" dirty="0" err="1"/>
              <a:t>Membangun</a:t>
            </a:r>
            <a:r>
              <a:rPr lang="en-US" dirty="0"/>
              <a:t> </a:t>
            </a:r>
            <a:r>
              <a:rPr lang="en-US" dirty="0" err="1"/>
              <a:t>tembok</a:t>
            </a:r>
            <a:r>
              <a:rPr lang="en-US" dirty="0"/>
              <a:t> di </a:t>
            </a:r>
            <a:r>
              <a:rPr lang="en-US" dirty="0" err="1"/>
              <a:t>perbatasan</a:t>
            </a:r>
            <a:r>
              <a:rPr lang="en-US" dirty="0"/>
              <a:t> AS-</a:t>
            </a:r>
            <a:r>
              <a:rPr lang="en-US" dirty="0" err="1"/>
              <a:t>Meksiko</a:t>
            </a:r>
            <a:r>
              <a:rPr lang="en-US" dirty="0"/>
              <a:t> </a:t>
            </a:r>
            <a:r>
              <a:rPr lang="en-US" dirty="0" err="1"/>
              <a:t>untuk</a:t>
            </a:r>
            <a:r>
              <a:rPr lang="en-US" dirty="0"/>
              <a:t> </a:t>
            </a:r>
            <a:r>
              <a:rPr lang="en-US" dirty="0" err="1"/>
              <a:t>halau</a:t>
            </a:r>
            <a:r>
              <a:rPr lang="en-US" dirty="0"/>
              <a:t> </a:t>
            </a:r>
            <a:r>
              <a:rPr lang="en-US" dirty="0" err="1"/>
              <a:t>imigran</a:t>
            </a:r>
            <a:r>
              <a:rPr lang="en-US" dirty="0"/>
              <a:t> </a:t>
            </a:r>
            <a:r>
              <a:rPr lang="en-US" dirty="0" err="1"/>
              <a:t>ilegal</a:t>
            </a:r>
            <a:r>
              <a:rPr lang="en-US" dirty="0"/>
              <a:t>, </a:t>
            </a:r>
            <a:r>
              <a:rPr lang="en-US" dirty="0" err="1"/>
              <a:t>melarang</a:t>
            </a:r>
            <a:r>
              <a:rPr lang="en-US" dirty="0"/>
              <a:t> </a:t>
            </a:r>
            <a:r>
              <a:rPr lang="en-US" dirty="0" err="1"/>
              <a:t>seluruh</a:t>
            </a:r>
            <a:r>
              <a:rPr lang="en-US" dirty="0"/>
              <a:t> </a:t>
            </a:r>
            <a:r>
              <a:rPr lang="en-US" dirty="0" err="1"/>
              <a:t>muslim</a:t>
            </a:r>
            <a:r>
              <a:rPr lang="en-US" dirty="0"/>
              <a:t> </a:t>
            </a:r>
            <a:r>
              <a:rPr lang="en-US" dirty="0" err="1"/>
              <a:t>masuk</a:t>
            </a:r>
            <a:r>
              <a:rPr lang="en-US" dirty="0"/>
              <a:t> AS.</a:t>
            </a:r>
          </a:p>
          <a:p>
            <a:pPr fontAlgn="base"/>
            <a:r>
              <a:rPr lang="en-US" dirty="0"/>
              <a:t>4.Kesehatan</a:t>
            </a:r>
            <a:br>
              <a:rPr lang="en-US" dirty="0"/>
            </a:br>
            <a:r>
              <a:rPr lang="en-US" dirty="0"/>
              <a:t>Hillary Clinton: </a:t>
            </a:r>
            <a:r>
              <a:rPr lang="en-US" dirty="0" err="1"/>
              <a:t>Melanjutkan</a:t>
            </a:r>
            <a:r>
              <a:rPr lang="en-US" dirty="0"/>
              <a:t> </a:t>
            </a:r>
            <a:r>
              <a:rPr lang="en-US" dirty="0" err="1"/>
              <a:t>layanan</a:t>
            </a:r>
            <a:r>
              <a:rPr lang="en-US" dirty="0"/>
              <a:t> </a:t>
            </a:r>
            <a:r>
              <a:rPr lang="en-US" dirty="0" err="1"/>
              <a:t>kesehatan</a:t>
            </a:r>
            <a:r>
              <a:rPr lang="en-US" dirty="0"/>
              <a:t> AS (Obamacare), </a:t>
            </a:r>
            <a:r>
              <a:rPr lang="en-US" dirty="0" err="1"/>
              <a:t>menurunkan</a:t>
            </a:r>
            <a:r>
              <a:rPr lang="en-US" dirty="0"/>
              <a:t> </a:t>
            </a:r>
            <a:r>
              <a:rPr lang="en-US" dirty="0" err="1"/>
              <a:t>biaya</a:t>
            </a:r>
            <a:r>
              <a:rPr lang="en-US" dirty="0"/>
              <a:t> </a:t>
            </a:r>
            <a:r>
              <a:rPr lang="en-US" dirty="0" err="1"/>
              <a:t>obat-obatan</a:t>
            </a:r>
            <a:r>
              <a:rPr lang="en-US" dirty="0"/>
              <a:t> </a:t>
            </a:r>
            <a:r>
              <a:rPr lang="en-US" dirty="0" err="1"/>
              <a:t>dengan</a:t>
            </a:r>
            <a:r>
              <a:rPr lang="en-US" dirty="0"/>
              <a:t> </a:t>
            </a:r>
            <a:r>
              <a:rPr lang="en-US" dirty="0" err="1"/>
              <a:t>resep</a:t>
            </a:r>
            <a:r>
              <a:rPr lang="en-US" dirty="0"/>
              <a:t> </a:t>
            </a:r>
            <a:r>
              <a:rPr lang="en-US" dirty="0" err="1"/>
              <a:t>dokter</a:t>
            </a:r>
            <a:r>
              <a:rPr lang="en-US" dirty="0"/>
              <a:t>.</a:t>
            </a:r>
          </a:p>
          <a:p>
            <a:pPr fontAlgn="base"/>
            <a:r>
              <a:rPr lang="en-US" dirty="0"/>
              <a:t>Donald Trump: </a:t>
            </a:r>
            <a:r>
              <a:rPr lang="en-US" dirty="0" err="1"/>
              <a:t>Menghapus</a:t>
            </a:r>
            <a:r>
              <a:rPr lang="en-US" dirty="0"/>
              <a:t> </a:t>
            </a:r>
            <a:r>
              <a:rPr lang="en-US" dirty="0" err="1"/>
              <a:t>layanan</a:t>
            </a:r>
            <a:r>
              <a:rPr lang="en-US" dirty="0"/>
              <a:t> </a:t>
            </a:r>
            <a:r>
              <a:rPr lang="en-US" dirty="0" err="1"/>
              <a:t>kesehatan</a:t>
            </a:r>
            <a:r>
              <a:rPr lang="en-US" dirty="0"/>
              <a:t> AS </a:t>
            </a:r>
            <a:r>
              <a:rPr lang="en-US" dirty="0" err="1"/>
              <a:t>dan</a:t>
            </a:r>
            <a:r>
              <a:rPr lang="en-US" dirty="0"/>
              <a:t> </a:t>
            </a:r>
            <a:r>
              <a:rPr lang="en-US" dirty="0" err="1"/>
              <a:t>mendesak</a:t>
            </a:r>
            <a:r>
              <a:rPr lang="en-US" dirty="0"/>
              <a:t> </a:t>
            </a:r>
            <a:r>
              <a:rPr lang="en-US" dirty="0" err="1"/>
              <a:t>perusahaan-perusahaan</a:t>
            </a:r>
            <a:r>
              <a:rPr lang="en-US" dirty="0"/>
              <a:t> </a:t>
            </a:r>
            <a:r>
              <a:rPr lang="en-US" dirty="0" err="1"/>
              <a:t>jaminan</a:t>
            </a:r>
            <a:r>
              <a:rPr lang="en-US" dirty="0"/>
              <a:t> </a:t>
            </a:r>
            <a:r>
              <a:rPr lang="en-US" dirty="0" err="1"/>
              <a:t>kesehatan</a:t>
            </a:r>
            <a:r>
              <a:rPr lang="en-US" dirty="0"/>
              <a:t> </a:t>
            </a:r>
            <a:r>
              <a:rPr lang="en-US" dirty="0" err="1"/>
              <a:t>untuk</a:t>
            </a:r>
            <a:r>
              <a:rPr lang="en-US" dirty="0"/>
              <a:t> </a:t>
            </a:r>
            <a:r>
              <a:rPr lang="en-US" dirty="0" err="1"/>
              <a:t>terlibat</a:t>
            </a:r>
            <a:r>
              <a:rPr lang="en-US" dirty="0"/>
              <a:t>.</a:t>
            </a:r>
          </a:p>
          <a:p>
            <a:pPr fontAlgn="base"/>
            <a:r>
              <a:rPr lang="en-US" dirty="0"/>
              <a:t>5.Penggunaan </a:t>
            </a:r>
            <a:r>
              <a:rPr lang="en-US" dirty="0" err="1"/>
              <a:t>senjata</a:t>
            </a:r>
            <a:r>
              <a:rPr lang="en-US" dirty="0"/>
              <a:t/>
            </a:r>
            <a:br>
              <a:rPr lang="en-US" dirty="0"/>
            </a:br>
            <a:r>
              <a:rPr lang="en-US" dirty="0"/>
              <a:t>Hillary Clinton: </a:t>
            </a:r>
            <a:r>
              <a:rPr lang="en-US" dirty="0" err="1"/>
              <a:t>Mendukung</a:t>
            </a:r>
            <a:r>
              <a:rPr lang="en-US" dirty="0"/>
              <a:t> </a:t>
            </a:r>
            <a:r>
              <a:rPr lang="en-US" dirty="0" err="1"/>
              <a:t>perancangan</a:t>
            </a:r>
            <a:r>
              <a:rPr lang="en-US" dirty="0"/>
              <a:t> </a:t>
            </a:r>
            <a:r>
              <a:rPr lang="en-US" dirty="0" err="1"/>
              <a:t>hukum</a:t>
            </a:r>
            <a:r>
              <a:rPr lang="en-US" dirty="0"/>
              <a:t> </a:t>
            </a:r>
            <a:r>
              <a:rPr lang="en-US" dirty="0" err="1"/>
              <a:t>untuk</a:t>
            </a:r>
            <a:r>
              <a:rPr lang="en-US" dirty="0"/>
              <a:t> </a:t>
            </a:r>
            <a:r>
              <a:rPr lang="en-US" dirty="0" err="1"/>
              <a:t>pengawasan</a:t>
            </a:r>
            <a:r>
              <a:rPr lang="en-US" dirty="0"/>
              <a:t> </a:t>
            </a:r>
            <a:r>
              <a:rPr lang="en-US" dirty="0" err="1"/>
              <a:t>lebih</a:t>
            </a:r>
            <a:r>
              <a:rPr lang="en-US" dirty="0"/>
              <a:t> </a:t>
            </a:r>
            <a:r>
              <a:rPr lang="en-US" dirty="0" err="1"/>
              <a:t>terhadap</a:t>
            </a:r>
            <a:r>
              <a:rPr lang="en-US" dirty="0"/>
              <a:t> </a:t>
            </a:r>
            <a:r>
              <a:rPr lang="en-US" dirty="0" err="1"/>
              <a:t>kepemilikan</a:t>
            </a:r>
            <a:r>
              <a:rPr lang="en-US" dirty="0"/>
              <a:t> </a:t>
            </a:r>
            <a:r>
              <a:rPr lang="en-US" dirty="0" err="1"/>
              <a:t>dan</a:t>
            </a:r>
            <a:r>
              <a:rPr lang="en-US" dirty="0"/>
              <a:t> </a:t>
            </a:r>
            <a:r>
              <a:rPr lang="en-US" dirty="0" err="1"/>
              <a:t>penggunaan</a:t>
            </a:r>
            <a:r>
              <a:rPr lang="en-US" dirty="0"/>
              <a:t> </a:t>
            </a:r>
            <a:r>
              <a:rPr lang="en-US" dirty="0" err="1"/>
              <a:t>senjata</a:t>
            </a:r>
            <a:r>
              <a:rPr lang="en-US" dirty="0"/>
              <a:t> di AS.</a:t>
            </a:r>
          </a:p>
          <a:p>
            <a:pPr fontAlgn="base"/>
            <a:r>
              <a:rPr lang="en-US" dirty="0"/>
              <a:t>Donald Trump: </a:t>
            </a:r>
            <a:r>
              <a:rPr lang="en-US" dirty="0" err="1"/>
              <a:t>Mendukung</a:t>
            </a:r>
            <a:r>
              <a:rPr lang="en-US" dirty="0"/>
              <a:t> </a:t>
            </a:r>
            <a:r>
              <a:rPr lang="en-US" dirty="0" err="1"/>
              <a:t>Amandemen</a:t>
            </a:r>
            <a:r>
              <a:rPr lang="en-US" dirty="0"/>
              <a:t> </a:t>
            </a:r>
            <a:r>
              <a:rPr lang="en-US" dirty="0" err="1"/>
              <a:t>Kedua</a:t>
            </a:r>
            <a:r>
              <a:rPr lang="en-US" dirty="0"/>
              <a:t> yang </a:t>
            </a:r>
            <a:r>
              <a:rPr lang="en-US" dirty="0" err="1"/>
              <a:t>menjamin</a:t>
            </a:r>
            <a:r>
              <a:rPr lang="en-US" dirty="0"/>
              <a:t> </a:t>
            </a:r>
            <a:r>
              <a:rPr lang="en-US" dirty="0" err="1"/>
              <a:t>hak</a:t>
            </a:r>
            <a:r>
              <a:rPr lang="en-US" dirty="0"/>
              <a:t> </a:t>
            </a:r>
            <a:r>
              <a:rPr lang="en-US" dirty="0" err="1"/>
              <a:t>warga</a:t>
            </a:r>
            <a:r>
              <a:rPr lang="en-US" dirty="0"/>
              <a:t> AS </a:t>
            </a:r>
            <a:r>
              <a:rPr lang="en-US" dirty="0" err="1"/>
              <a:t>atas</a:t>
            </a:r>
            <a:r>
              <a:rPr lang="en-US" dirty="0"/>
              <a:t> </a:t>
            </a:r>
            <a:r>
              <a:rPr lang="en-US" dirty="0" err="1"/>
              <a:t>kepemilikan</a:t>
            </a:r>
            <a:r>
              <a:rPr lang="en-US" dirty="0"/>
              <a:t> </a:t>
            </a:r>
            <a:r>
              <a:rPr lang="en-US" dirty="0" err="1"/>
              <a:t>senjata</a:t>
            </a:r>
            <a:r>
              <a:rPr lang="en-US" dirty="0"/>
              <a:t>, </a:t>
            </a:r>
            <a:r>
              <a:rPr lang="en-US" dirty="0" err="1"/>
              <a:t>melarang</a:t>
            </a:r>
            <a:r>
              <a:rPr lang="en-US" dirty="0"/>
              <a:t> </a:t>
            </a:r>
            <a:r>
              <a:rPr lang="en-US" dirty="0" err="1"/>
              <a:t>kepemilikan</a:t>
            </a:r>
            <a:r>
              <a:rPr lang="en-US" dirty="0"/>
              <a:t> </a:t>
            </a:r>
            <a:r>
              <a:rPr lang="en-US" dirty="0" err="1"/>
              <a:t>senjata</a:t>
            </a:r>
            <a:r>
              <a:rPr lang="en-US" dirty="0"/>
              <a:t> </a:t>
            </a:r>
            <a:r>
              <a:rPr lang="en-US" dirty="0" err="1"/>
              <a:t>bagi</a:t>
            </a:r>
            <a:r>
              <a:rPr lang="en-US" dirty="0"/>
              <a:t> </a:t>
            </a:r>
            <a:r>
              <a:rPr lang="en-US" dirty="0" err="1"/>
              <a:t>terori</a:t>
            </a:r>
            <a:r>
              <a:rPr lang="en-US" dirty="0"/>
              <a:t>.</a:t>
            </a:r>
          </a:p>
          <a:p>
            <a:endParaRPr lang="en-US" dirty="0"/>
          </a:p>
        </p:txBody>
      </p:sp>
    </p:spTree>
    <p:extLst>
      <p:ext uri="{BB962C8B-B14F-4D97-AF65-F5344CB8AC3E}">
        <p14:creationId xmlns:p14="http://schemas.microsoft.com/office/powerpoint/2010/main" val="1722612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8160827" cy="791322"/>
          </a:xfrm>
        </p:spPr>
        <p:txBody>
          <a:bodyPr/>
          <a:lstStyle/>
          <a:p>
            <a:r>
              <a:rPr lang="en-US" dirty="0" smtClean="0"/>
              <a:t>Republican</a:t>
            </a:r>
            <a:endParaRPr lang="en-US" dirty="0"/>
          </a:p>
        </p:txBody>
      </p:sp>
      <p:pic>
        <p:nvPicPr>
          <p:cNvPr id="4" name="Content Placeholder 3"/>
          <p:cNvPicPr>
            <a:picLocks noGrp="1" noChangeAspect="1"/>
          </p:cNvPicPr>
          <p:nvPr>
            <p:ph idx="1"/>
          </p:nvPr>
        </p:nvPicPr>
        <p:blipFill>
          <a:blip r:embed="rId2"/>
          <a:stretch>
            <a:fillRect/>
          </a:stretch>
        </p:blipFill>
        <p:spPr>
          <a:xfrm>
            <a:off x="838200" y="1156448"/>
            <a:ext cx="9311406" cy="4670087"/>
          </a:xfrm>
          <a:prstGeom prst="rect">
            <a:avLst/>
          </a:prstGeom>
        </p:spPr>
      </p:pic>
      <p:pic>
        <p:nvPicPr>
          <p:cNvPr id="3" name="Picture 2"/>
          <p:cNvPicPr>
            <a:picLocks noChangeAspect="1"/>
          </p:cNvPicPr>
          <p:nvPr/>
        </p:nvPicPr>
        <p:blipFill>
          <a:blip r:embed="rId3"/>
          <a:stretch>
            <a:fillRect/>
          </a:stretch>
        </p:blipFill>
        <p:spPr>
          <a:xfrm>
            <a:off x="4912795" y="5930537"/>
            <a:ext cx="6644051" cy="729979"/>
          </a:xfrm>
          <a:prstGeom prst="rect">
            <a:avLst/>
          </a:prstGeom>
        </p:spPr>
      </p:pic>
    </p:spTree>
    <p:extLst>
      <p:ext uri="{BB962C8B-B14F-4D97-AF65-F5344CB8AC3E}">
        <p14:creationId xmlns:p14="http://schemas.microsoft.com/office/powerpoint/2010/main" val="244748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1663"/>
          </a:xfrm>
        </p:spPr>
        <p:txBody>
          <a:bodyPr/>
          <a:lstStyle/>
          <a:p>
            <a:r>
              <a:rPr lang="en-US" dirty="0" smtClean="0"/>
              <a:t>Democrat</a:t>
            </a:r>
            <a:endParaRPr lang="en-US" dirty="0"/>
          </a:p>
        </p:txBody>
      </p:sp>
      <p:pic>
        <p:nvPicPr>
          <p:cNvPr id="4" name="Content Placeholder 3"/>
          <p:cNvPicPr>
            <a:picLocks noGrp="1" noChangeAspect="1"/>
          </p:cNvPicPr>
          <p:nvPr>
            <p:ph idx="1"/>
          </p:nvPr>
        </p:nvPicPr>
        <p:blipFill>
          <a:blip r:embed="rId2"/>
          <a:stretch>
            <a:fillRect/>
          </a:stretch>
        </p:blipFill>
        <p:spPr>
          <a:xfrm>
            <a:off x="746760" y="1196788"/>
            <a:ext cx="8944927" cy="4237547"/>
          </a:xfrm>
          <a:prstGeom prst="rect">
            <a:avLst/>
          </a:prstGeom>
        </p:spPr>
      </p:pic>
      <p:pic>
        <p:nvPicPr>
          <p:cNvPr id="3" name="Picture 2"/>
          <p:cNvPicPr>
            <a:picLocks noChangeAspect="1"/>
          </p:cNvPicPr>
          <p:nvPr/>
        </p:nvPicPr>
        <p:blipFill>
          <a:blip r:embed="rId3"/>
          <a:stretch>
            <a:fillRect/>
          </a:stretch>
        </p:blipFill>
        <p:spPr>
          <a:xfrm>
            <a:off x="4413554" y="5982789"/>
            <a:ext cx="6753463" cy="284357"/>
          </a:xfrm>
          <a:prstGeom prst="rect">
            <a:avLst/>
          </a:prstGeom>
        </p:spPr>
      </p:pic>
    </p:spTree>
    <p:extLst>
      <p:ext uri="{BB962C8B-B14F-4D97-AF65-F5344CB8AC3E}">
        <p14:creationId xmlns:p14="http://schemas.microsoft.com/office/powerpoint/2010/main" val="2898184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1343"/>
          </a:xfrm>
        </p:spPr>
        <p:txBody>
          <a:bodyPr>
            <a:normAutofit fontScale="90000"/>
          </a:bodyPr>
          <a:lstStyle/>
          <a:p>
            <a:r>
              <a:rPr lang="en-US" dirty="0" smtClean="0"/>
              <a:t>Republican based state </a:t>
            </a:r>
            <a:r>
              <a:rPr lang="en-US" dirty="0" err="1" smtClean="0"/>
              <a:t>dengan</a:t>
            </a:r>
            <a:r>
              <a:rPr lang="en-US" dirty="0" smtClean="0"/>
              <a:t> </a:t>
            </a:r>
            <a:r>
              <a:rPr lang="en-US" dirty="0" err="1" smtClean="0"/>
              <a:t>suara</a:t>
            </a:r>
            <a:r>
              <a:rPr lang="en-US" dirty="0" smtClean="0"/>
              <a:t> </a:t>
            </a:r>
            <a:r>
              <a:rPr lang="en-US" dirty="0" err="1" smtClean="0"/>
              <a:t>mayoritas</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838200" y="1554480"/>
            <a:ext cx="10576826" cy="4748144"/>
          </a:xfrm>
          <a:prstGeom prst="rect">
            <a:avLst/>
          </a:prstGeom>
        </p:spPr>
      </p:pic>
    </p:spTree>
    <p:extLst>
      <p:ext uri="{BB962C8B-B14F-4D97-AF65-F5344CB8AC3E}">
        <p14:creationId xmlns:p14="http://schemas.microsoft.com/office/powerpoint/2010/main" val="61641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721"/>
          </a:xfrm>
        </p:spPr>
        <p:txBody>
          <a:bodyPr>
            <a:normAutofit fontScale="90000"/>
          </a:bodyPr>
          <a:lstStyle/>
          <a:p>
            <a:r>
              <a:rPr lang="en-US" dirty="0" smtClean="0"/>
              <a:t>Democrat </a:t>
            </a:r>
            <a:r>
              <a:rPr lang="en-US" dirty="0"/>
              <a:t>based state </a:t>
            </a:r>
            <a:r>
              <a:rPr lang="en-US" dirty="0" err="1"/>
              <a:t>dengan</a:t>
            </a:r>
            <a:r>
              <a:rPr lang="en-US" dirty="0"/>
              <a:t> </a:t>
            </a:r>
            <a:r>
              <a:rPr lang="en-US" dirty="0" err="1"/>
              <a:t>suara</a:t>
            </a:r>
            <a:r>
              <a:rPr lang="en-US" dirty="0"/>
              <a:t> </a:t>
            </a:r>
            <a:r>
              <a:rPr lang="en-US" dirty="0" err="1"/>
              <a:t>mayoritas</a:t>
            </a:r>
            <a:r>
              <a:rPr lang="en-US" dirty="0"/>
              <a:t> </a:t>
            </a:r>
            <a:endParaRPr lang="en-US" dirty="0"/>
          </a:p>
        </p:txBody>
      </p:sp>
      <p:pic>
        <p:nvPicPr>
          <p:cNvPr id="4" name="Content Placeholder 3"/>
          <p:cNvPicPr>
            <a:picLocks noGrp="1" noChangeAspect="1"/>
          </p:cNvPicPr>
          <p:nvPr>
            <p:ph idx="1"/>
          </p:nvPr>
        </p:nvPicPr>
        <p:blipFill>
          <a:blip r:embed="rId2"/>
          <a:stretch>
            <a:fillRect/>
          </a:stretch>
        </p:blipFill>
        <p:spPr>
          <a:xfrm>
            <a:off x="838200" y="1593669"/>
            <a:ext cx="9946814" cy="4736098"/>
          </a:xfrm>
          <a:prstGeom prst="rect">
            <a:avLst/>
          </a:prstGeom>
        </p:spPr>
      </p:pic>
    </p:spTree>
    <p:extLst>
      <p:ext uri="{BB962C8B-B14F-4D97-AF65-F5344CB8AC3E}">
        <p14:creationId xmlns:p14="http://schemas.microsoft.com/office/powerpoint/2010/main" val="3885732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TotalTime>
  <Words>1391</Words>
  <Application>Microsoft Office PowerPoint</Application>
  <PresentationFormat>Widescreen</PresentationFormat>
  <Paragraphs>84</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US ELECTION CANDIDATE PREDICT &amp; ANALYSIS</vt:lpstr>
      <vt:lpstr>InterMezzo</vt:lpstr>
      <vt:lpstr>Tahap Pemilihan Presiden Setiap empat tahun, pemilu untuk presiden AS digelar pada Selasa pertama setelah Senin pertama bulan November. Berikut adalah tahapan pemilu presiden Amerika Serikat:</vt:lpstr>
      <vt:lpstr>PowerPoint Presentation</vt:lpstr>
      <vt:lpstr>PowerPoint Presentation</vt:lpstr>
      <vt:lpstr>Republican</vt:lpstr>
      <vt:lpstr>Democrat</vt:lpstr>
      <vt:lpstr>Republican based state dengan suara mayoritas </vt:lpstr>
      <vt:lpstr>Democrat based state dengan suara mayoritas </vt:lpstr>
      <vt:lpstr>Persentase vote Democrat vs Republican</vt:lpstr>
      <vt:lpstr>Kandidat dengan voting terbesar dari masing-masing Partai</vt:lpstr>
      <vt:lpstr>DataSet</vt:lpstr>
      <vt:lpstr>Hillary Clinton percentage of White and Unemployment</vt:lpstr>
      <vt:lpstr>Hillary Clinton White vs Female</vt:lpstr>
      <vt:lpstr>Hillary Clinton Bachelors and Income based State</vt:lpstr>
      <vt:lpstr>Donald Trump Percentage of White and Female</vt:lpstr>
      <vt:lpstr>Donald Trump Percentage of White vs Latino</vt:lpstr>
      <vt:lpstr>Donald Trump Percentage of White and Unemployment</vt:lpstr>
      <vt:lpstr>Fraction of Votes by State Fraction of Votes by county based on income, Education, and ethnicity:</vt:lpstr>
      <vt:lpstr>PowerPoint Presentation</vt:lpstr>
      <vt:lpstr>Analisa dari Grafik diatas based on income, Education, and ethnicity:</vt:lpstr>
      <vt:lpstr>Votes Berdasarkan % Fraction votes setiap state</vt:lpstr>
      <vt:lpstr>Votes berdasarkan % suara Nasional</vt:lpstr>
      <vt:lpstr>Kesimpulan Votes berdasarkan suara Nasional</vt:lpstr>
      <vt:lpstr>Perbandingan Per Model Berdasarkan Nilai prediksi dan nilai aktual</vt:lpstr>
      <vt:lpstr>PowerPoint Presentation</vt:lpstr>
      <vt:lpstr>Train Akurasi score 2 kandidat Republican</vt:lpstr>
      <vt:lpstr>Hasil Prediksi votes kandidat Ted Cruz dan nilai Evaluation Metrics dengan model RFR</vt:lpstr>
      <vt:lpstr>Hasil Prediksi votes kandidat Donald Trump dan nilai Evaluation Metrics dengan Model RFR</vt:lpstr>
      <vt:lpstr>Prediksi Votes  Donald Trump di Negara Bagian yang belum memiliki suara</vt:lpstr>
      <vt:lpstr>Hasil Prediksi votes kandidat Donald Trump dan nilai Evaluation Metrics dengan Model LASSO</vt:lpstr>
      <vt:lpstr>Hasil Prediksi votes kandidat Donald Trump dan nilai Evaluation Metrics dengan Model LASSO</vt:lpstr>
      <vt:lpstr>Future Predict Donald Trump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dc:creator>
  <cp:lastModifiedBy>Adam M</cp:lastModifiedBy>
  <cp:revision>26</cp:revision>
  <dcterms:created xsi:type="dcterms:W3CDTF">2020-03-02T08:54:51Z</dcterms:created>
  <dcterms:modified xsi:type="dcterms:W3CDTF">2020-03-03T05:27:29Z</dcterms:modified>
</cp:coreProperties>
</file>